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</p:sldMasterIdLst>
  <p:notesMasterIdLst>
    <p:notesMasterId r:id="rId59"/>
  </p:notesMasterIdLst>
  <p:sldIdLst>
    <p:sldId id="256" r:id="rId2"/>
    <p:sldId id="342" r:id="rId3"/>
    <p:sldId id="257" r:id="rId4"/>
    <p:sldId id="324" r:id="rId5"/>
    <p:sldId id="305" r:id="rId6"/>
    <p:sldId id="322" r:id="rId7"/>
    <p:sldId id="261" r:id="rId8"/>
    <p:sldId id="262" r:id="rId9"/>
    <p:sldId id="306" r:id="rId10"/>
    <p:sldId id="307" r:id="rId11"/>
    <p:sldId id="308" r:id="rId12"/>
    <p:sldId id="309" r:id="rId13"/>
    <p:sldId id="323" r:id="rId14"/>
    <p:sldId id="310" r:id="rId15"/>
    <p:sldId id="311" r:id="rId16"/>
    <p:sldId id="325" r:id="rId17"/>
    <p:sldId id="312" r:id="rId18"/>
    <p:sldId id="326" r:id="rId19"/>
    <p:sldId id="327" r:id="rId20"/>
    <p:sldId id="314" r:id="rId21"/>
    <p:sldId id="329" r:id="rId22"/>
    <p:sldId id="330" r:id="rId23"/>
    <p:sldId id="336" r:id="rId24"/>
    <p:sldId id="337" r:id="rId25"/>
    <p:sldId id="319" r:id="rId26"/>
    <p:sldId id="328" r:id="rId27"/>
    <p:sldId id="331" r:id="rId28"/>
    <p:sldId id="318" r:id="rId29"/>
    <p:sldId id="317" r:id="rId30"/>
    <p:sldId id="320" r:id="rId31"/>
    <p:sldId id="332" r:id="rId32"/>
    <p:sldId id="333" r:id="rId33"/>
    <p:sldId id="341" r:id="rId34"/>
    <p:sldId id="334" r:id="rId35"/>
    <p:sldId id="335" r:id="rId36"/>
    <p:sldId id="339" r:id="rId37"/>
    <p:sldId id="340" r:id="rId38"/>
    <p:sldId id="338" r:id="rId39"/>
    <p:sldId id="343" r:id="rId40"/>
    <p:sldId id="344" r:id="rId41"/>
    <p:sldId id="345" r:id="rId42"/>
    <p:sldId id="346" r:id="rId43"/>
    <p:sldId id="347" r:id="rId44"/>
    <p:sldId id="348" r:id="rId45"/>
    <p:sldId id="352" r:id="rId46"/>
    <p:sldId id="349" r:id="rId47"/>
    <p:sldId id="353" r:id="rId48"/>
    <p:sldId id="354" r:id="rId49"/>
    <p:sldId id="350" r:id="rId50"/>
    <p:sldId id="355" r:id="rId51"/>
    <p:sldId id="356" r:id="rId52"/>
    <p:sldId id="351" r:id="rId53"/>
    <p:sldId id="357" r:id="rId54"/>
    <p:sldId id="359" r:id="rId55"/>
    <p:sldId id="358" r:id="rId56"/>
    <p:sldId id="360" r:id="rId57"/>
    <p:sldId id="259" r:id="rId58"/>
  </p:sldIdLst>
  <p:sldSz cx="9144000" cy="5143500" type="screen16x9"/>
  <p:notesSz cx="6858000" cy="9144000"/>
  <p:embeddedFontLst>
    <p:embeddedFont>
      <p:font typeface="Cambria Math" panose="02040503050406030204" pitchFamily="18" charset="0"/>
      <p:regular r:id="rId60"/>
    </p:embeddedFont>
    <p:embeddedFont>
      <p:font typeface="Montserrat" panose="020B0604020202020204" charset="0"/>
      <p:regular r:id="rId61"/>
      <p:bold r:id="rId62"/>
      <p:italic r:id="rId63"/>
      <p:boldItalic r:id="rId64"/>
    </p:embeddedFont>
    <p:embeddedFont>
      <p:font typeface="Montserrat ExtraBold" panose="020B0604020202020204" charset="0"/>
      <p:bold r:id="rId65"/>
      <p:boldItalic r:id="rId66"/>
    </p:embeddedFont>
    <p:embeddedFont>
      <p:font typeface="Montserrat ExtraLight" panose="020B0604020202020204" charset="0"/>
      <p:regular r:id="rId67"/>
      <p:bold r:id="rId68"/>
      <p:italic r:id="rId69"/>
      <p:boldItalic r:id="rId7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AB40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C6C0B03-1D8D-4959-A108-05364345776E}">
  <a:tblStyle styleId="{DC6C0B03-1D8D-4959-A108-05364345776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874" autoAdjust="0"/>
    <p:restoredTop sz="87432" autoAdjust="0"/>
  </p:normalViewPr>
  <p:slideViewPr>
    <p:cSldViewPr snapToGrid="0">
      <p:cViewPr varScale="1">
        <p:scale>
          <a:sx n="133" d="100"/>
          <a:sy n="133" d="100"/>
        </p:scale>
        <p:origin x="912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4.fntdata"/><Relationship Id="rId68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7.fntdata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font" Target="fonts/font2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5.fntdata"/><Relationship Id="rId69" Type="http://schemas.openxmlformats.org/officeDocument/2006/relationships/font" Target="fonts/font10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67" Type="http://schemas.openxmlformats.org/officeDocument/2006/relationships/font" Target="fonts/font8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3.fntdata"/><Relationship Id="rId70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1.fntdata"/><Relationship Id="rId65" Type="http://schemas.openxmlformats.org/officeDocument/2006/relationships/font" Target="fonts/font6.fntdata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s-ES" sz="2400" b="1" noProof="0" dirty="0">
                <a:solidFill>
                  <a:srgbClr val="FFAB40"/>
                </a:solidFill>
                <a:latin typeface="Montserrat ExtraBold" panose="020B0604020202020204" charset="0"/>
              </a:rPr>
              <a:t>Comparación</a:t>
            </a:r>
            <a:r>
              <a:rPr lang="en-US" sz="2400" b="1" dirty="0">
                <a:solidFill>
                  <a:srgbClr val="FFAB40"/>
                </a:solidFill>
                <a:latin typeface="Montserrat ExtraBold" panose="020B0604020202020204" charset="0"/>
              </a:rPr>
              <a:t> entre las dos </a:t>
            </a:r>
            <a:r>
              <a:rPr lang="es-ES" sz="2400" b="1" noProof="0" dirty="0">
                <a:solidFill>
                  <a:srgbClr val="FFAB40"/>
                </a:solidFill>
                <a:latin typeface="Montserrat ExtraBold" panose="020B0604020202020204" charset="0"/>
              </a:rPr>
              <a:t>técnicas</a:t>
            </a:r>
          </a:p>
        </c:rich>
      </c:tx>
      <c:layout>
        <c:manualLayout>
          <c:xMode val="edge"/>
          <c:yMode val="edge"/>
          <c:x val="3.3382277047686634E-2"/>
          <c:y val="2.1013018362942711E-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E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Hoja1!$B$1</c:f>
              <c:strCache>
                <c:ptCount val="1"/>
                <c:pt idx="0">
                  <c:v>Tiempo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7E2E-4246-A08D-8521EF4D1146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s-E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Hoja1!$A$2:$A$4</c:f>
              <c:strCache>
                <c:ptCount val="3"/>
                <c:pt idx="0">
                  <c:v>Umbralización local</c:v>
                </c:pt>
                <c:pt idx="1">
                  <c:v>Umbralización local matricial </c:v>
                </c:pt>
                <c:pt idx="2">
                  <c:v>Umbraliación globla con corrección de iluminación</c:v>
                </c:pt>
              </c:strCache>
            </c:strRef>
          </c:cat>
          <c:val>
            <c:numRef>
              <c:f>Hoja1!$B$2:$B$4</c:f>
              <c:numCache>
                <c:formatCode>General</c:formatCode>
                <c:ptCount val="3"/>
                <c:pt idx="0">
                  <c:v>1.54</c:v>
                </c:pt>
                <c:pt idx="1">
                  <c:v>2.8000000000000001E-2</c:v>
                </c:pt>
                <c:pt idx="2">
                  <c:v>2.3E-2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E2E-4246-A08D-8521EF4D114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347523887"/>
        <c:axId val="891811471"/>
      </c:barChart>
      <c:catAx>
        <c:axId val="134752388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891811471"/>
        <c:crosses val="autoZero"/>
        <c:auto val="1"/>
        <c:lblAlgn val="ctr"/>
        <c:lblOffset val="100"/>
        <c:noMultiLvlLbl val="0"/>
      </c:catAx>
      <c:valAx>
        <c:axId val="89181147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s-ES" baseline="0" dirty="0">
                    <a:solidFill>
                      <a:schemeClr val="bg1"/>
                    </a:solidFill>
                  </a:rPr>
                  <a:t>Tiempo en Segundos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s-E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134752388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>
                <a:solidFill>
                  <a:schemeClr val="bg1"/>
                </a:solidFill>
              </a:rPr>
              <a:t>Media</a:t>
            </a:r>
            <a:r>
              <a:rPr lang="en-US" baseline="0" dirty="0">
                <a:solidFill>
                  <a:schemeClr val="bg1"/>
                </a:solidFill>
              </a:rPr>
              <a:t> de los </a:t>
            </a:r>
            <a:r>
              <a:rPr lang="en-US" baseline="0" dirty="0" err="1">
                <a:solidFill>
                  <a:schemeClr val="bg1"/>
                </a:solidFill>
              </a:rPr>
              <a:t>máximos</a:t>
            </a:r>
            <a:r>
              <a:rPr lang="en-US" baseline="0" dirty="0">
                <a:solidFill>
                  <a:schemeClr val="bg1"/>
                </a:solidFill>
              </a:rPr>
              <a:t> </a:t>
            </a:r>
            <a:r>
              <a:rPr lang="en-US" baseline="0" dirty="0" err="1">
                <a:solidFill>
                  <a:schemeClr val="bg1"/>
                </a:solidFill>
              </a:rPr>
              <a:t>valores</a:t>
            </a:r>
            <a:r>
              <a:rPr lang="en-US" baseline="0" dirty="0">
                <a:solidFill>
                  <a:schemeClr val="bg1"/>
                </a:solidFill>
              </a:rPr>
              <a:t> de la </a:t>
            </a:r>
            <a:r>
              <a:rPr lang="en-US" baseline="0" dirty="0" err="1">
                <a:solidFill>
                  <a:schemeClr val="bg1"/>
                </a:solidFill>
              </a:rPr>
              <a:t>correlación</a:t>
            </a:r>
            <a:endParaRPr lang="en-US" dirty="0">
              <a:solidFill>
                <a:schemeClr val="bg1"/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E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Hoja1!$B$1</c:f>
              <c:strCache>
                <c:ptCount val="1"/>
                <c:pt idx="0">
                  <c:v>Correlación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FF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CF9A-4210-A103-2AEB0C4C0B2D}"/>
              </c:ext>
            </c:extLst>
          </c:dPt>
          <c:dPt>
            <c:idx val="1"/>
            <c:invertIfNegative val="0"/>
            <c:bubble3D val="0"/>
            <c:spPr>
              <a:solidFill>
                <a:srgbClr val="FF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CF9A-4210-A103-2AEB0C4C0B2D}"/>
              </c:ext>
            </c:extLst>
          </c:dPt>
          <c:dPt>
            <c:idx val="2"/>
            <c:invertIfNegative val="0"/>
            <c:bubble3D val="0"/>
            <c:spPr>
              <a:solidFill>
                <a:srgbClr val="FF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CF9A-4210-A103-2AEB0C4C0B2D}"/>
              </c:ext>
            </c:extLst>
          </c:dPt>
          <c:dPt>
            <c:idx val="3"/>
            <c:invertIfNegative val="0"/>
            <c:bubble3D val="0"/>
            <c:spPr>
              <a:solidFill>
                <a:srgbClr val="92D05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CF9A-4210-A103-2AEB0C4C0B2D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s-E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Hoja1!$A$2:$A$5</c:f>
              <c:strCache>
                <c:ptCount val="4"/>
                <c:pt idx="0">
                  <c:v>Objeto correcto</c:v>
                </c:pt>
                <c:pt idx="1">
                  <c:v>Categoría 2</c:v>
                </c:pt>
                <c:pt idx="2">
                  <c:v>Categoría 3</c:v>
                </c:pt>
                <c:pt idx="3">
                  <c:v>Categoría 4</c:v>
                </c:pt>
              </c:strCache>
            </c:strRef>
          </c:cat>
          <c:val>
            <c:numRef>
              <c:f>Hoja1!$B$2:$B$5</c:f>
              <c:numCache>
                <c:formatCode>General</c:formatCode>
                <c:ptCount val="4"/>
                <c:pt idx="0">
                  <c:v>0.73540000000000005</c:v>
                </c:pt>
                <c:pt idx="1">
                  <c:v>0.76780000000000004</c:v>
                </c:pt>
                <c:pt idx="2">
                  <c:v>0.81379999999999997</c:v>
                </c:pt>
                <c:pt idx="3">
                  <c:v>0.85819999999999996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F9A-4210-A103-2AEB0C4C0B2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30762911"/>
        <c:axId val="1730759167"/>
      </c:barChart>
      <c:catAx>
        <c:axId val="1730762911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730759167"/>
        <c:crosses val="autoZero"/>
        <c:auto val="1"/>
        <c:lblAlgn val="ctr"/>
        <c:lblOffset val="100"/>
        <c:noMultiLvlLbl val="0"/>
      </c:catAx>
      <c:valAx>
        <c:axId val="173075916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bg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173076291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141686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695932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520856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743123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200685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f9262ee2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f9262ee2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657881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142093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50191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4929261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360110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7f9262ee2f_0_26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7f9262ee2f_0_26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20909675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62607547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f9262ee2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f9262ee2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3821387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5362221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2421981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5734203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f9262ee2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f9262ee2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2974190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0761430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8419565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093891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0" name="Google Shape;2000;g7f9262ee2f_0_26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1" name="Google Shape;2001;g7f9262ee2f_0_26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0823034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3246124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8964024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4603978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7527243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0" name="Google Shape;2000;g7f9262ee2f_0_26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1" name="Google Shape;2001;g7f9262ee2f_0_26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7485216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f9262ee2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f9262ee2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1807711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f9262ee2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f9262ee2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2565376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3350183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f9262ee2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f9262ee2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9965105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f9262ee2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f9262ee2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901844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f9262ee2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f9262ee2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7290233416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7290233416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588844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f9262ee2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f9262ee2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03605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785901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500016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2">
  <p:cSld name="CAPTION_ONLY_1_1_1">
    <p:bg>
      <p:bgPr>
        <a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2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list">
  <p:cSld name="TITLE_AND_TWO_COLUMNS_1">
    <p:bg>
      <p:bgPr>
        <a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5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3" name="Google Shape;153;p35"/>
          <p:cNvSpPr txBox="1">
            <a:spLocks noGrp="1"/>
          </p:cNvSpPr>
          <p:nvPr>
            <p:ph type="body" idx="1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effectLst>
            <a:outerShdw blurRad="114300" dist="28575" dir="6360000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2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>
            <a:spLocks noGrp="1"/>
          </p:cNvSpPr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7"/>
          <p:cNvSpPr txBox="1">
            <a:spLocks noGrp="1"/>
          </p:cNvSpPr>
          <p:nvPr>
            <p:ph type="body" idx="1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marL="914400" lvl="1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marL="1371600" lvl="2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marL="1828800" lvl="3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marL="2286000" lvl="4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marL="2743200" lvl="5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marL="3200400" lvl="6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marL="3657600" lvl="7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marL="4114800" lvl="8" indent="-3302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1"/>
          <p:cNvSpPr txBox="1">
            <a:spLocks noGrp="1"/>
          </p:cNvSpPr>
          <p:nvPr>
            <p:ph type="title" hasCustomPrompt="1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9" name="Google Shape;39;p11"/>
          <p:cNvSpPr txBox="1">
            <a:spLocks noGrp="1"/>
          </p:cNvSpPr>
          <p:nvPr>
            <p:ph type="body" idx="1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marL="914400" lvl="1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marL="1371600" lvl="2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marL="1828800" lvl="3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marL="2286000" lvl="4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marL="2743200" lvl="5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marL="3200400" lvl="6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marL="3657600" lvl="7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marL="4114800" lvl="8" indent="-34290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">
  <p:cSld name="CAPTION_ONLY_3">
    <p:bg>
      <p:bgPr>
        <a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3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13"/>
          <p:cNvSpPr txBox="1">
            <a:spLocks noGrp="1"/>
          </p:cNvSpPr>
          <p:nvPr>
            <p:ph type="body" idx="1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162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marL="914400" lvl="1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marL="1371600" lvl="2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marL="1828800" lvl="3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marL="2286000" lvl="4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marL="2743200" lvl="5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marL="3200400" lvl="6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marL="3657600" lvl="7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marL="4114800" lvl="8" indent="-301625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">
  <p:cSld name="TITLE_1">
    <p:bg>
      <p:bgPr>
        <a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>
            <a:spLocks noGrp="1"/>
          </p:cNvSpPr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effectLst>
            <a:outerShdw blurRad="57150" dist="19050" dir="5400000" algn="bl" rotWithShape="0">
              <a:srgbClr val="76A5AF">
                <a:alpha val="88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6" name="Google Shape;56;p15"/>
          <p:cNvSpPr txBox="1">
            <a:spLocks noGrp="1"/>
          </p:cNvSpPr>
          <p:nvPr>
            <p:ph type="subTitle" idx="1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3" r:id="rId5"/>
    <p:sldLayoutId id="2147483657" r:id="rId6"/>
    <p:sldLayoutId id="2147483658" r:id="rId7"/>
    <p:sldLayoutId id="2147483659" r:id="rId8"/>
    <p:sldLayoutId id="2147483661" r:id="rId9"/>
    <p:sldLayoutId id="2147483668" r:id="rId10"/>
    <p:sldLayoutId id="214748368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6.jpeg"/><Relationship Id="rId4" Type="http://schemas.openxmlformats.org/officeDocument/2006/relationships/image" Target="../media/image35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3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5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5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6.png"/><Relationship Id="rId7" Type="http://schemas.openxmlformats.org/officeDocument/2006/relationships/image" Target="../media/image60.sv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jpeg"/><Relationship Id="rId9" Type="http://schemas.openxmlformats.org/officeDocument/2006/relationships/image" Target="../media/image62.sv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560.png"/><Relationship Id="rId4" Type="http://schemas.openxmlformats.org/officeDocument/2006/relationships/image" Target="../media/image55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5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0.jpe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6.jpe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80.jpeg"/><Relationship Id="rId4" Type="http://schemas.openxmlformats.org/officeDocument/2006/relationships/image" Target="../media/image79.jpe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2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7" Type="http://schemas.openxmlformats.org/officeDocument/2006/relationships/image" Target="../media/image8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5.png"/><Relationship Id="rId5" Type="http://schemas.openxmlformats.org/officeDocument/2006/relationships/image" Target="../media/image82.jpeg"/><Relationship Id="rId4" Type="http://schemas.openxmlformats.org/officeDocument/2006/relationships/image" Target="../media/image84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e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eg"/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8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8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18.jpeg"/><Relationship Id="rId7" Type="http://schemas.openxmlformats.org/officeDocument/2006/relationships/image" Target="../media/image2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8"/>
          <p:cNvSpPr txBox="1">
            <a:spLocks noGrp="1"/>
          </p:cNvSpPr>
          <p:nvPr>
            <p:ph type="ctrTitle"/>
          </p:nvPr>
        </p:nvSpPr>
        <p:spPr>
          <a:xfrm>
            <a:off x="2175900" y="2571750"/>
            <a:ext cx="4792200" cy="644700"/>
          </a:xfrm>
          <a:prstGeom prst="rect">
            <a:avLst/>
          </a:prstGeom>
          <a:effectLst>
            <a:outerShdw blurRad="142875" dist="19050" dir="87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s-ES" dirty="0"/>
              <a:t>Sistema de reconocimiento  de matrículas</a:t>
            </a:r>
            <a:endParaRPr dirty="0"/>
          </a:p>
        </p:txBody>
      </p:sp>
      <p:sp>
        <p:nvSpPr>
          <p:cNvPr id="164" name="Google Shape;164;p38"/>
          <p:cNvSpPr txBox="1">
            <a:spLocks noGrp="1"/>
          </p:cNvSpPr>
          <p:nvPr>
            <p:ph type="ctrTitle"/>
          </p:nvPr>
        </p:nvSpPr>
        <p:spPr>
          <a:xfrm>
            <a:off x="2941650" y="3246025"/>
            <a:ext cx="3260700" cy="464700"/>
          </a:xfrm>
          <a:prstGeom prst="rect">
            <a:avLst/>
          </a:prstGeom>
          <a:effectLst>
            <a:outerShdw blurRad="100013" dist="19050" dir="84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200" b="0" dirty="0">
                <a:latin typeface="Montserrat ExtraLight"/>
                <a:ea typeface="Montserrat ExtraLight"/>
                <a:cs typeface="Montserrat ExtraLight"/>
                <a:sym typeface="Montserrat ExtraLight"/>
              </a:rPr>
              <a:t>Ihar Myshkevich</a:t>
            </a:r>
            <a:endParaRPr sz="2200" b="0" dirty="0"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cxnSp>
        <p:nvCxnSpPr>
          <p:cNvPr id="165" name="Google Shape;165;p38"/>
          <p:cNvCxnSpPr/>
          <p:nvPr/>
        </p:nvCxnSpPr>
        <p:spPr>
          <a:xfrm>
            <a:off x="3190500" y="31868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1026" name="Picture 2" descr="Ver las imágenes de origen">
            <a:extLst>
              <a:ext uri="{FF2B5EF4-FFF2-40B4-BE49-F238E27FC236}">
                <a16:creationId xmlns:a16="http://schemas.microsoft.com/office/drawing/2014/main" id="{D7909430-6D69-4C15-8BD6-39156FF10E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15194" y="4066953"/>
            <a:ext cx="759481" cy="75948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28" name="Picture 4" descr="Ver las imágenes de origen">
            <a:extLst>
              <a:ext uri="{FF2B5EF4-FFF2-40B4-BE49-F238E27FC236}">
                <a16:creationId xmlns:a16="http://schemas.microsoft.com/office/drawing/2014/main" id="{35CE16F0-EF8E-4281-891E-0FA81DB6FF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24749" y="4066954"/>
            <a:ext cx="2019992" cy="72914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ransition spd="slow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3"/>
          <p:cNvSpPr txBox="1">
            <a:spLocks noGrp="1"/>
          </p:cNvSpPr>
          <p:nvPr>
            <p:ph type="title"/>
          </p:nvPr>
        </p:nvSpPr>
        <p:spPr>
          <a:xfrm>
            <a:off x="3760331" y="3753247"/>
            <a:ext cx="5672862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s-ES" dirty="0" err="1">
                <a:latin typeface="Montserrat ExtraBold" panose="020B0604020202020204" charset="0"/>
              </a:rPr>
              <a:t>Pre-procsamiento</a:t>
            </a:r>
            <a:r>
              <a:rPr lang="es-ES" dirty="0">
                <a:latin typeface="Montserrat ExtraBold" panose="020B0604020202020204" charset="0"/>
              </a:rPr>
              <a:t> de la imagen</a:t>
            </a:r>
            <a:endParaRPr dirty="0"/>
          </a:p>
        </p:txBody>
      </p:sp>
      <p:sp>
        <p:nvSpPr>
          <p:cNvPr id="207" name="Google Shape;207;p43"/>
          <p:cNvSpPr txBox="1">
            <a:spLocks noGrp="1"/>
          </p:cNvSpPr>
          <p:nvPr>
            <p:ph type="title" idx="2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cxnSp>
        <p:nvCxnSpPr>
          <p:cNvPr id="209" name="Google Shape;209;p43"/>
          <p:cNvCxnSpPr/>
          <p:nvPr/>
        </p:nvCxnSpPr>
        <p:spPr>
          <a:xfrm>
            <a:off x="3610750" y="3253297"/>
            <a:ext cx="0" cy="999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224424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conveyor dir="l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4"/>
          <p:cNvSpPr txBox="1">
            <a:spLocks noGrp="1"/>
          </p:cNvSpPr>
          <p:nvPr>
            <p:ph type="title"/>
          </p:nvPr>
        </p:nvSpPr>
        <p:spPr>
          <a:xfrm>
            <a:off x="938499" y="445024"/>
            <a:ext cx="4123831" cy="52235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s-ES" dirty="0"/>
              <a:t>Imagen de intensidad</a:t>
            </a:r>
          </a:p>
        </p:txBody>
      </p:sp>
      <p:sp>
        <p:nvSpPr>
          <p:cNvPr id="215" name="Google Shape;215;p44"/>
          <p:cNvSpPr txBox="1">
            <a:spLocks noGrp="1"/>
          </p:cNvSpPr>
          <p:nvPr>
            <p:ph type="body" idx="1"/>
          </p:nvPr>
        </p:nvSpPr>
        <p:spPr>
          <a:xfrm>
            <a:off x="938499" y="998384"/>
            <a:ext cx="6171291" cy="177794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600"/>
              </a:spcBef>
              <a:buClr>
                <a:schemeClr val="accent2"/>
              </a:buClr>
              <a:buNone/>
            </a:pPr>
            <a:r>
              <a:rPr lang="es-ES" sz="1800" dirty="0"/>
              <a:t>Se ha preferido usar una imagen de intensidad debido a:</a:t>
            </a:r>
          </a:p>
          <a:p>
            <a:pPr marL="540000" lvl="0">
              <a:spcBef>
                <a:spcPts val="600"/>
              </a:spcBef>
              <a:buClr>
                <a:schemeClr val="accent2"/>
              </a:buClr>
              <a:buFont typeface="Wingdings" panose="05000000000000000000" pitchFamily="2" charset="2"/>
              <a:buChar char="Ø"/>
            </a:pPr>
            <a:r>
              <a:rPr lang="es-ES" sz="1800" dirty="0"/>
              <a:t>El color no es un factor determinante para la segmentación.</a:t>
            </a:r>
          </a:p>
          <a:p>
            <a:pPr marL="540000" lvl="0">
              <a:spcBef>
                <a:spcPts val="600"/>
              </a:spcBef>
              <a:buClr>
                <a:schemeClr val="accent2"/>
              </a:buClr>
              <a:buFont typeface="Wingdings" panose="05000000000000000000" pitchFamily="2" charset="2"/>
              <a:buChar char="Ø"/>
            </a:pPr>
            <a:r>
              <a:rPr lang="es-ES" sz="1800" dirty="0"/>
              <a:t>Facilita la segmentación.</a:t>
            </a:r>
          </a:p>
          <a:p>
            <a:pPr marL="540000" lvl="0">
              <a:spcBef>
                <a:spcPts val="600"/>
              </a:spcBef>
              <a:buClr>
                <a:schemeClr val="accent2"/>
              </a:buClr>
              <a:buFont typeface="Wingdings" panose="05000000000000000000" pitchFamily="2" charset="2"/>
              <a:buChar char="Ø"/>
            </a:pPr>
            <a:endParaRPr lang="es-ES" sz="1800" dirty="0"/>
          </a:p>
        </p:txBody>
      </p:sp>
      <p:cxnSp>
        <p:nvCxnSpPr>
          <p:cNvPr id="216" name="Google Shape;216;p44"/>
          <p:cNvCxnSpPr>
            <a:cxnSpLocks/>
          </p:cNvCxnSpPr>
          <p:nvPr/>
        </p:nvCxnSpPr>
        <p:spPr>
          <a:xfrm>
            <a:off x="1026200" y="414022"/>
            <a:ext cx="35458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3" name="Imagen 2" descr="Texto&#10;&#10;Descripción generada automáticamente">
            <a:extLst>
              <a:ext uri="{FF2B5EF4-FFF2-40B4-BE49-F238E27FC236}">
                <a16:creationId xmlns:a16="http://schemas.microsoft.com/office/drawing/2014/main" id="{C7927C02-A449-436E-BEB8-89FF17D6249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8498" y="2987537"/>
            <a:ext cx="4511969" cy="723072"/>
          </a:xfrm>
          <a:prstGeom prst="rect">
            <a:avLst/>
          </a:prstGeom>
        </p:spPr>
      </p:pic>
      <p:pic>
        <p:nvPicPr>
          <p:cNvPr id="6" name="Imagen 5" descr="Texto&#10;&#10;Descripción generada automáticamente">
            <a:extLst>
              <a:ext uri="{FF2B5EF4-FFF2-40B4-BE49-F238E27FC236}">
                <a16:creationId xmlns:a16="http://schemas.microsoft.com/office/drawing/2014/main" id="{8C8AD1B9-5910-4BB7-A3F3-2546A3A8652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39922" y="3921816"/>
            <a:ext cx="4967385" cy="796056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C4C69448-8B3E-4E1D-99B5-152FC0AA9770}"/>
              </a:ext>
            </a:extLst>
          </p:cNvPr>
          <p:cNvSpPr txBox="1"/>
          <p:nvPr/>
        </p:nvSpPr>
        <p:spPr>
          <a:xfrm>
            <a:off x="834607" y="3679656"/>
            <a:ext cx="1490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(training_01)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7C8307EB-F0E4-4FA5-BC8C-AC42CFF94334}"/>
              </a:ext>
            </a:extLst>
          </p:cNvPr>
          <p:cNvSpPr txBox="1"/>
          <p:nvPr/>
        </p:nvSpPr>
        <p:spPr>
          <a:xfrm>
            <a:off x="3442341" y="4717872"/>
            <a:ext cx="1490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(training_01)</a:t>
            </a:r>
          </a:p>
        </p:txBody>
      </p:sp>
    </p:spTree>
    <p:extLst>
      <p:ext uri="{BB962C8B-B14F-4D97-AF65-F5344CB8AC3E}">
        <p14:creationId xmlns:p14="http://schemas.microsoft.com/office/powerpoint/2010/main" val="2893107379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4"/>
          <p:cNvSpPr txBox="1">
            <a:spLocks noGrp="1"/>
          </p:cNvSpPr>
          <p:nvPr>
            <p:ph type="title"/>
          </p:nvPr>
        </p:nvSpPr>
        <p:spPr>
          <a:xfrm>
            <a:off x="938499" y="445024"/>
            <a:ext cx="4123831" cy="52235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s-ES" dirty="0"/>
              <a:t>Opciones consideradas</a:t>
            </a:r>
          </a:p>
        </p:txBody>
      </p:sp>
      <p:sp>
        <p:nvSpPr>
          <p:cNvPr id="215" name="Google Shape;215;p44"/>
          <p:cNvSpPr txBox="1">
            <a:spLocks noGrp="1"/>
          </p:cNvSpPr>
          <p:nvPr>
            <p:ph type="body" idx="1"/>
          </p:nvPr>
        </p:nvSpPr>
        <p:spPr>
          <a:xfrm>
            <a:off x="938498" y="932134"/>
            <a:ext cx="6171291" cy="356084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40000" lvl="0">
              <a:spcBef>
                <a:spcPts val="600"/>
              </a:spcBef>
              <a:buClr>
                <a:schemeClr val="accent2"/>
              </a:buClr>
              <a:buFont typeface="Wingdings" panose="05000000000000000000" pitchFamily="2" charset="2"/>
              <a:buChar char="Ø"/>
            </a:pPr>
            <a:r>
              <a:rPr lang="es-ES" sz="1800" dirty="0">
                <a:solidFill>
                  <a:srgbClr val="FFAB40"/>
                </a:solidFill>
              </a:rPr>
              <a:t>Suma ponderada</a:t>
            </a:r>
            <a:r>
              <a:rPr lang="es-ES" sz="1800" dirty="0"/>
              <a:t> de las componentes </a:t>
            </a:r>
            <a:r>
              <a:rPr lang="es-ES" sz="1800" dirty="0">
                <a:solidFill>
                  <a:srgbClr val="FFAB40"/>
                </a:solidFill>
              </a:rPr>
              <a:t>R</a:t>
            </a:r>
            <a:r>
              <a:rPr lang="es-ES" sz="1800" dirty="0"/>
              <a:t>, </a:t>
            </a:r>
            <a:r>
              <a:rPr lang="es-ES" sz="1800" dirty="0">
                <a:solidFill>
                  <a:srgbClr val="FFAB40"/>
                </a:solidFill>
              </a:rPr>
              <a:t>G</a:t>
            </a:r>
            <a:r>
              <a:rPr lang="es-ES" sz="1800" dirty="0"/>
              <a:t> y </a:t>
            </a:r>
            <a:r>
              <a:rPr lang="es-ES" sz="1800" dirty="0">
                <a:solidFill>
                  <a:srgbClr val="FFAB40"/>
                </a:solidFill>
              </a:rPr>
              <a:t>B</a:t>
            </a:r>
          </a:p>
          <a:p>
            <a:pPr marL="540000" lvl="0">
              <a:spcBef>
                <a:spcPts val="600"/>
              </a:spcBef>
              <a:buClr>
                <a:schemeClr val="accent2"/>
              </a:buClr>
              <a:buFont typeface="Wingdings" panose="05000000000000000000" pitchFamily="2" charset="2"/>
              <a:buChar char="Ø"/>
            </a:pPr>
            <a:endParaRPr lang="es-ES" sz="1800" dirty="0">
              <a:solidFill>
                <a:srgbClr val="FFAB40"/>
              </a:solidFill>
            </a:endParaRPr>
          </a:p>
          <a:p>
            <a:pPr marL="540000" lvl="0">
              <a:spcBef>
                <a:spcPts val="600"/>
              </a:spcBef>
              <a:buClr>
                <a:schemeClr val="accent2"/>
              </a:buClr>
              <a:buFont typeface="Wingdings" panose="05000000000000000000" pitchFamily="2" charset="2"/>
              <a:buChar char="Ø"/>
            </a:pPr>
            <a:endParaRPr lang="es-ES" sz="1800" dirty="0">
              <a:solidFill>
                <a:srgbClr val="FFAB40"/>
              </a:solidFill>
            </a:endParaRPr>
          </a:p>
          <a:p>
            <a:pPr marL="540000" lvl="0">
              <a:spcBef>
                <a:spcPts val="600"/>
              </a:spcBef>
              <a:buClr>
                <a:schemeClr val="accent2"/>
              </a:buClr>
              <a:buFont typeface="Wingdings" panose="05000000000000000000" pitchFamily="2" charset="2"/>
              <a:buChar char="Ø"/>
            </a:pPr>
            <a:endParaRPr lang="es-ES" sz="1800" dirty="0">
              <a:solidFill>
                <a:srgbClr val="FFAB40"/>
              </a:solidFill>
            </a:endParaRPr>
          </a:p>
          <a:p>
            <a:pPr marL="222500" lvl="0" indent="0">
              <a:spcBef>
                <a:spcPts val="600"/>
              </a:spcBef>
              <a:buClr>
                <a:schemeClr val="accent2"/>
              </a:buClr>
              <a:buNone/>
            </a:pPr>
            <a:endParaRPr lang="es-ES" sz="1800" dirty="0">
              <a:solidFill>
                <a:srgbClr val="FFAB40"/>
              </a:solidFill>
            </a:endParaRPr>
          </a:p>
          <a:p>
            <a:pPr marL="222500" lvl="0" indent="0">
              <a:spcBef>
                <a:spcPts val="600"/>
              </a:spcBef>
              <a:buClr>
                <a:schemeClr val="accent2"/>
              </a:buClr>
              <a:buNone/>
            </a:pPr>
            <a:endParaRPr lang="es-ES" sz="1800" dirty="0">
              <a:solidFill>
                <a:srgbClr val="FFAB40"/>
              </a:solidFill>
            </a:endParaRPr>
          </a:p>
          <a:p>
            <a:pPr marL="222500" lvl="0" indent="0">
              <a:spcBef>
                <a:spcPts val="600"/>
              </a:spcBef>
              <a:buClr>
                <a:schemeClr val="accent2"/>
              </a:buClr>
              <a:buNone/>
            </a:pPr>
            <a:r>
              <a:rPr lang="es-ES" sz="1800" dirty="0">
                <a:solidFill>
                  <a:srgbClr val="FFAB40"/>
                </a:solidFill>
              </a:rPr>
              <a:t>                </a:t>
            </a:r>
            <a:r>
              <a:rPr lang="es-ES" sz="1800" dirty="0">
                <a:solidFill>
                  <a:schemeClr val="bg1"/>
                </a:solidFill>
              </a:rPr>
              <a:t>(</a:t>
            </a:r>
            <a:r>
              <a:rPr lang="pt-BR" sz="1800" dirty="0">
                <a:solidFill>
                  <a:schemeClr val="bg1"/>
                </a:solidFill>
              </a:rPr>
              <a:t>0.299 * </a:t>
            </a:r>
            <a:r>
              <a:rPr lang="pt-BR" sz="1800" dirty="0">
                <a:solidFill>
                  <a:srgbClr val="FFAB40"/>
                </a:solidFill>
              </a:rPr>
              <a:t>R</a:t>
            </a:r>
            <a:r>
              <a:rPr lang="pt-BR" sz="1800" dirty="0">
                <a:solidFill>
                  <a:schemeClr val="bg1"/>
                </a:solidFill>
              </a:rPr>
              <a:t> + 0.587 * </a:t>
            </a:r>
            <a:r>
              <a:rPr lang="pt-BR" sz="1800" dirty="0">
                <a:solidFill>
                  <a:srgbClr val="FFAB40"/>
                </a:solidFill>
              </a:rPr>
              <a:t>G</a:t>
            </a:r>
            <a:r>
              <a:rPr lang="pt-BR" sz="1800" dirty="0">
                <a:solidFill>
                  <a:schemeClr val="bg1"/>
                </a:solidFill>
              </a:rPr>
              <a:t> + 0.114 * </a:t>
            </a:r>
            <a:r>
              <a:rPr lang="pt-BR" sz="1800" dirty="0">
                <a:solidFill>
                  <a:srgbClr val="FFAB40"/>
                </a:solidFill>
              </a:rPr>
              <a:t>B </a:t>
            </a:r>
            <a:r>
              <a:rPr lang="pt-BR" sz="1800" dirty="0">
                <a:solidFill>
                  <a:schemeClr val="bg1"/>
                </a:solidFill>
              </a:rPr>
              <a:t>=</a:t>
            </a:r>
            <a:r>
              <a:rPr lang="pt-BR" sz="1800" dirty="0">
                <a:solidFill>
                  <a:srgbClr val="FFAB40"/>
                </a:solidFill>
              </a:rPr>
              <a:t> rgb2gray</a:t>
            </a:r>
            <a:r>
              <a:rPr lang="es-ES" sz="1800" dirty="0">
                <a:solidFill>
                  <a:schemeClr val="bg1"/>
                </a:solidFill>
              </a:rPr>
              <a:t>) .</a:t>
            </a:r>
          </a:p>
          <a:p>
            <a:pPr marL="222500" lvl="0" indent="0">
              <a:spcBef>
                <a:spcPts val="600"/>
              </a:spcBef>
              <a:buClr>
                <a:schemeClr val="accent2"/>
              </a:buClr>
              <a:buNone/>
            </a:pPr>
            <a:endParaRPr lang="es-ES" sz="1800" dirty="0"/>
          </a:p>
          <a:p>
            <a:pPr marL="222500" lvl="0" indent="0">
              <a:spcBef>
                <a:spcPts val="600"/>
              </a:spcBef>
              <a:buClr>
                <a:schemeClr val="accent2"/>
              </a:buClr>
              <a:buNone/>
            </a:pPr>
            <a:endParaRPr lang="es-ES" sz="1800" dirty="0"/>
          </a:p>
        </p:txBody>
      </p:sp>
      <p:cxnSp>
        <p:nvCxnSpPr>
          <p:cNvPr id="216" name="Google Shape;216;p44"/>
          <p:cNvCxnSpPr>
            <a:cxnSpLocks/>
          </p:cNvCxnSpPr>
          <p:nvPr/>
        </p:nvCxnSpPr>
        <p:spPr>
          <a:xfrm>
            <a:off x="1026200" y="414022"/>
            <a:ext cx="3828022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5" name="Imagen 4" descr="Texto&#10;&#10;Descripción generada automáticamente">
            <a:extLst>
              <a:ext uri="{FF2B5EF4-FFF2-40B4-BE49-F238E27FC236}">
                <a16:creationId xmlns:a16="http://schemas.microsoft.com/office/drawing/2014/main" id="{72E773B6-5945-4663-A9CF-A321E59DA42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46034" y="1838847"/>
            <a:ext cx="5451932" cy="873708"/>
          </a:xfrm>
          <a:prstGeom prst="rect">
            <a:avLst/>
          </a:prstGeom>
          <a:ln w="15875">
            <a:solidFill>
              <a:schemeClr val="accent1"/>
            </a:solidFill>
          </a:ln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E538CC7D-9499-488F-9C26-CB21E816C42E}"/>
              </a:ext>
            </a:extLst>
          </p:cNvPr>
          <p:cNvSpPr txBox="1"/>
          <p:nvPr/>
        </p:nvSpPr>
        <p:spPr>
          <a:xfrm>
            <a:off x="1726429" y="2712555"/>
            <a:ext cx="1490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(training_01)</a:t>
            </a:r>
          </a:p>
        </p:txBody>
      </p:sp>
    </p:spTree>
    <p:extLst>
      <p:ext uri="{BB962C8B-B14F-4D97-AF65-F5344CB8AC3E}">
        <p14:creationId xmlns:p14="http://schemas.microsoft.com/office/powerpoint/2010/main" val="2255949470"/>
      </p:ext>
    </p:extLst>
  </p:cSld>
  <p:clrMapOvr>
    <a:masterClrMapping/>
  </p:clrMapOvr>
  <p:transition spd="slow">
    <p:cover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4"/>
          <p:cNvSpPr txBox="1">
            <a:spLocks noGrp="1"/>
          </p:cNvSpPr>
          <p:nvPr>
            <p:ph type="title"/>
          </p:nvPr>
        </p:nvSpPr>
        <p:spPr>
          <a:xfrm>
            <a:off x="938499" y="445024"/>
            <a:ext cx="4123831" cy="52235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s-ES" dirty="0"/>
              <a:t>Opciones consideradas</a:t>
            </a:r>
          </a:p>
        </p:txBody>
      </p:sp>
      <p:sp>
        <p:nvSpPr>
          <p:cNvPr id="215" name="Google Shape;215;p44"/>
          <p:cNvSpPr txBox="1">
            <a:spLocks noGrp="1"/>
          </p:cNvSpPr>
          <p:nvPr>
            <p:ph type="body" idx="1"/>
          </p:nvPr>
        </p:nvSpPr>
        <p:spPr>
          <a:xfrm>
            <a:off x="938498" y="932135"/>
            <a:ext cx="6171291" cy="177794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2500" lvl="0" indent="0">
              <a:spcBef>
                <a:spcPts val="600"/>
              </a:spcBef>
              <a:buClr>
                <a:schemeClr val="accent2"/>
              </a:buClr>
              <a:buNone/>
            </a:pPr>
            <a:r>
              <a:rPr lang="es-ES" sz="1800" dirty="0">
                <a:solidFill>
                  <a:srgbClr val="FFAB40"/>
                </a:solidFill>
              </a:rPr>
              <a:t>Componente de color </a:t>
            </a:r>
          </a:p>
          <a:p>
            <a:pPr marL="540000" lvl="0">
              <a:spcBef>
                <a:spcPts val="600"/>
              </a:spcBef>
              <a:buClr>
                <a:schemeClr val="accent2"/>
              </a:buClr>
              <a:buFont typeface="Wingdings" panose="05000000000000000000" pitchFamily="2" charset="2"/>
              <a:buChar char="Ø"/>
            </a:pPr>
            <a:endParaRPr lang="es-ES" sz="1800" dirty="0"/>
          </a:p>
          <a:p>
            <a:pPr marL="997200" lvl="1">
              <a:spcBef>
                <a:spcPts val="600"/>
              </a:spcBef>
              <a:buClr>
                <a:schemeClr val="accent2"/>
              </a:buClr>
              <a:buFont typeface="Wingdings" panose="05000000000000000000" pitchFamily="2" charset="2"/>
              <a:buChar char="Ø"/>
            </a:pPr>
            <a:r>
              <a:rPr lang="es-ES" sz="1800" dirty="0">
                <a:solidFill>
                  <a:srgbClr val="FFAB40"/>
                </a:solidFill>
              </a:rPr>
              <a:t>R</a:t>
            </a:r>
            <a:r>
              <a:rPr lang="es-ES" sz="1800" dirty="0"/>
              <a:t> </a:t>
            </a:r>
          </a:p>
          <a:p>
            <a:pPr marL="997200" lvl="1">
              <a:spcBef>
                <a:spcPts val="600"/>
              </a:spcBef>
              <a:buClr>
                <a:schemeClr val="accent2"/>
              </a:buClr>
              <a:buFont typeface="Wingdings" panose="05000000000000000000" pitchFamily="2" charset="2"/>
              <a:buChar char="Ø"/>
            </a:pPr>
            <a:endParaRPr lang="es-ES" sz="1800" dirty="0"/>
          </a:p>
          <a:p>
            <a:pPr marL="997200" lvl="1">
              <a:spcBef>
                <a:spcPts val="600"/>
              </a:spcBef>
              <a:buClr>
                <a:schemeClr val="accent2"/>
              </a:buClr>
              <a:buFont typeface="Wingdings" panose="05000000000000000000" pitchFamily="2" charset="2"/>
              <a:buChar char="Ø"/>
            </a:pPr>
            <a:endParaRPr lang="es-ES" sz="1800" dirty="0"/>
          </a:p>
          <a:p>
            <a:pPr marL="997200" lvl="1">
              <a:spcBef>
                <a:spcPts val="600"/>
              </a:spcBef>
              <a:buClr>
                <a:schemeClr val="accent2"/>
              </a:buClr>
              <a:buFont typeface="Wingdings" panose="05000000000000000000" pitchFamily="2" charset="2"/>
              <a:buChar char="Ø"/>
            </a:pPr>
            <a:r>
              <a:rPr lang="es-ES" sz="1800" dirty="0">
                <a:solidFill>
                  <a:srgbClr val="FFAB40"/>
                </a:solidFill>
              </a:rPr>
              <a:t>G</a:t>
            </a:r>
            <a:r>
              <a:rPr lang="es-ES" sz="1800" dirty="0"/>
              <a:t> </a:t>
            </a:r>
          </a:p>
          <a:p>
            <a:pPr marL="997200" lvl="1">
              <a:spcBef>
                <a:spcPts val="600"/>
              </a:spcBef>
              <a:buClr>
                <a:schemeClr val="accent2"/>
              </a:buClr>
              <a:buFont typeface="Wingdings" panose="05000000000000000000" pitchFamily="2" charset="2"/>
              <a:buChar char="Ø"/>
            </a:pPr>
            <a:endParaRPr lang="es-ES" sz="1800" dirty="0"/>
          </a:p>
          <a:p>
            <a:pPr marL="997200" lvl="1">
              <a:spcBef>
                <a:spcPts val="600"/>
              </a:spcBef>
              <a:buClr>
                <a:schemeClr val="accent2"/>
              </a:buClr>
              <a:buFont typeface="Wingdings" panose="05000000000000000000" pitchFamily="2" charset="2"/>
              <a:buChar char="Ø"/>
            </a:pPr>
            <a:endParaRPr lang="es-ES" sz="1800" dirty="0"/>
          </a:p>
          <a:p>
            <a:pPr marL="997200" lvl="1">
              <a:spcBef>
                <a:spcPts val="600"/>
              </a:spcBef>
              <a:buClr>
                <a:schemeClr val="accent2"/>
              </a:buClr>
              <a:buFont typeface="Wingdings" panose="05000000000000000000" pitchFamily="2" charset="2"/>
              <a:buChar char="Ø"/>
            </a:pPr>
            <a:r>
              <a:rPr lang="es-ES" sz="1800" dirty="0">
                <a:solidFill>
                  <a:srgbClr val="FFAB40"/>
                </a:solidFill>
              </a:rPr>
              <a:t>B</a:t>
            </a:r>
            <a:r>
              <a:rPr lang="es-ES" sz="1800" dirty="0"/>
              <a:t> </a:t>
            </a:r>
          </a:p>
        </p:txBody>
      </p:sp>
      <p:cxnSp>
        <p:nvCxnSpPr>
          <p:cNvPr id="216" name="Google Shape;216;p44"/>
          <p:cNvCxnSpPr>
            <a:cxnSpLocks/>
          </p:cNvCxnSpPr>
          <p:nvPr/>
        </p:nvCxnSpPr>
        <p:spPr>
          <a:xfrm>
            <a:off x="1026200" y="414022"/>
            <a:ext cx="3794156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3" name="Imagen 2" descr="Texto&#10;&#10;Descripción generada automáticamente">
            <a:extLst>
              <a:ext uri="{FF2B5EF4-FFF2-40B4-BE49-F238E27FC236}">
                <a16:creationId xmlns:a16="http://schemas.microsoft.com/office/drawing/2014/main" id="{AEC6A460-18F4-4167-9C24-C25EC89EB99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86713" y="1612673"/>
            <a:ext cx="4789989" cy="767627"/>
          </a:xfrm>
          <a:prstGeom prst="rect">
            <a:avLst/>
          </a:prstGeom>
          <a:ln w="15875">
            <a:solidFill>
              <a:schemeClr val="accent1"/>
            </a:solidFill>
          </a:ln>
        </p:spPr>
      </p:pic>
      <p:pic>
        <p:nvPicPr>
          <p:cNvPr id="6" name="Imagen 5" descr="Texto&#10;&#10;Descripción generada automáticamente">
            <a:extLst>
              <a:ext uri="{FF2B5EF4-FFF2-40B4-BE49-F238E27FC236}">
                <a16:creationId xmlns:a16="http://schemas.microsoft.com/office/drawing/2014/main" id="{6A7060F6-62F2-4804-A520-90EED3587A6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74409" y="2626399"/>
            <a:ext cx="4802293" cy="769598"/>
          </a:xfrm>
          <a:prstGeom prst="rect">
            <a:avLst/>
          </a:prstGeom>
          <a:ln w="15875">
            <a:solidFill>
              <a:schemeClr val="accent1"/>
            </a:solidFill>
          </a:ln>
        </p:spPr>
      </p:pic>
      <p:pic>
        <p:nvPicPr>
          <p:cNvPr id="8" name="Imagen 7" descr="Texto&#10;&#10;Descripción generada automáticamente">
            <a:extLst>
              <a:ext uri="{FF2B5EF4-FFF2-40B4-BE49-F238E27FC236}">
                <a16:creationId xmlns:a16="http://schemas.microsoft.com/office/drawing/2014/main" id="{F10A8819-F8AF-4DE5-AE08-D1D2504640B7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86713" y="3642096"/>
            <a:ext cx="4802293" cy="740291"/>
          </a:xfrm>
          <a:prstGeom prst="rect">
            <a:avLst/>
          </a:prstGeom>
          <a:ln w="15875">
            <a:solidFill>
              <a:schemeClr val="accent1"/>
            </a:solidFill>
          </a:ln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7099DB12-3FC9-4CED-9EC7-BEC2919C9740}"/>
              </a:ext>
            </a:extLst>
          </p:cNvPr>
          <p:cNvSpPr txBox="1"/>
          <p:nvPr/>
        </p:nvSpPr>
        <p:spPr>
          <a:xfrm>
            <a:off x="6196829" y="1304896"/>
            <a:ext cx="1490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(training_01)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07737A03-3B05-4844-921A-9E32CE18DC6D}"/>
              </a:ext>
            </a:extLst>
          </p:cNvPr>
          <p:cNvSpPr txBox="1"/>
          <p:nvPr/>
        </p:nvSpPr>
        <p:spPr>
          <a:xfrm>
            <a:off x="2369895" y="2348566"/>
            <a:ext cx="1490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(training_01)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0E7ED0BD-A518-4AA2-B96A-4FFA3FF69F7B}"/>
              </a:ext>
            </a:extLst>
          </p:cNvPr>
          <p:cNvSpPr txBox="1"/>
          <p:nvPr/>
        </p:nvSpPr>
        <p:spPr>
          <a:xfrm>
            <a:off x="2369896" y="3365158"/>
            <a:ext cx="1490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(training_01)</a:t>
            </a:r>
          </a:p>
        </p:txBody>
      </p:sp>
    </p:spTree>
    <p:extLst>
      <p:ext uri="{BB962C8B-B14F-4D97-AF65-F5344CB8AC3E}">
        <p14:creationId xmlns:p14="http://schemas.microsoft.com/office/powerpoint/2010/main" val="1091458555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4"/>
          <p:cNvSpPr txBox="1">
            <a:spLocks noGrp="1"/>
          </p:cNvSpPr>
          <p:nvPr>
            <p:ph type="title"/>
          </p:nvPr>
        </p:nvSpPr>
        <p:spPr>
          <a:xfrm>
            <a:off x="938499" y="445024"/>
            <a:ext cx="4123831" cy="52235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s-ES" dirty="0"/>
              <a:t>Opciones desechadas</a:t>
            </a:r>
          </a:p>
        </p:txBody>
      </p:sp>
      <p:sp>
        <p:nvSpPr>
          <p:cNvPr id="215" name="Google Shape;215;p44"/>
          <p:cNvSpPr txBox="1">
            <a:spLocks noGrp="1"/>
          </p:cNvSpPr>
          <p:nvPr>
            <p:ph type="body" idx="1"/>
          </p:nvPr>
        </p:nvSpPr>
        <p:spPr>
          <a:xfrm>
            <a:off x="938499" y="998383"/>
            <a:ext cx="6494465" cy="25760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40000" lvl="0">
              <a:spcBef>
                <a:spcPts val="600"/>
              </a:spcBef>
              <a:buClr>
                <a:schemeClr val="accent2"/>
              </a:buClr>
              <a:buFont typeface="Wingdings" panose="05000000000000000000" pitchFamily="2" charset="2"/>
              <a:buChar char="Ø"/>
            </a:pPr>
            <a:r>
              <a:rPr lang="es-ES" sz="1800" dirty="0">
                <a:solidFill>
                  <a:srgbClr val="FFAB40"/>
                </a:solidFill>
              </a:rPr>
              <a:t>Suma ponderada y componente (G) : </a:t>
            </a:r>
            <a:r>
              <a:rPr lang="es-ES" sz="1800" dirty="0">
                <a:solidFill>
                  <a:schemeClr val="bg1"/>
                </a:solidFill>
              </a:rPr>
              <a:t>logo U</a:t>
            </a:r>
            <a:r>
              <a:rPr lang="es-ES" sz="1800" dirty="0"/>
              <a:t>E se podía detectar como zona de interés en función a la iluminación.</a:t>
            </a:r>
          </a:p>
          <a:p>
            <a:pPr marL="222500" lvl="0" indent="0">
              <a:spcBef>
                <a:spcPts val="600"/>
              </a:spcBef>
              <a:buClr>
                <a:schemeClr val="accent2"/>
              </a:buClr>
              <a:buNone/>
            </a:pPr>
            <a:endParaRPr lang="es-ES" sz="1800" dirty="0"/>
          </a:p>
          <a:p>
            <a:pPr marL="540000" lvl="0">
              <a:spcBef>
                <a:spcPts val="600"/>
              </a:spcBef>
              <a:buClr>
                <a:schemeClr val="accent2"/>
              </a:buClr>
              <a:buFont typeface="Wingdings" panose="05000000000000000000" pitchFamily="2" charset="2"/>
              <a:buChar char="Ø"/>
            </a:pPr>
            <a:endParaRPr lang="es-ES" sz="1800" dirty="0"/>
          </a:p>
          <a:p>
            <a:pPr marL="540000" lvl="0">
              <a:spcBef>
                <a:spcPts val="600"/>
              </a:spcBef>
              <a:buClr>
                <a:schemeClr val="accent2"/>
              </a:buClr>
              <a:buFont typeface="Wingdings" panose="05000000000000000000" pitchFamily="2" charset="2"/>
              <a:buChar char="Ø"/>
            </a:pPr>
            <a:endParaRPr lang="es-ES" sz="1800" dirty="0"/>
          </a:p>
          <a:p>
            <a:pPr marL="222500" lvl="0" indent="0">
              <a:spcBef>
                <a:spcPts val="600"/>
              </a:spcBef>
              <a:buClr>
                <a:schemeClr val="accent2"/>
              </a:buClr>
              <a:buNone/>
            </a:pPr>
            <a:endParaRPr lang="es-ES" sz="1800" dirty="0"/>
          </a:p>
        </p:txBody>
      </p:sp>
      <p:cxnSp>
        <p:nvCxnSpPr>
          <p:cNvPr id="216" name="Google Shape;216;p44"/>
          <p:cNvCxnSpPr>
            <a:cxnSpLocks/>
          </p:cNvCxnSpPr>
          <p:nvPr/>
        </p:nvCxnSpPr>
        <p:spPr>
          <a:xfrm>
            <a:off x="1026200" y="414022"/>
            <a:ext cx="35458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12" name="Imagen 11" descr="Texto&#10;&#10;Descripción generada automáticamente">
            <a:extLst>
              <a:ext uri="{FF2B5EF4-FFF2-40B4-BE49-F238E27FC236}">
                <a16:creationId xmlns:a16="http://schemas.microsoft.com/office/drawing/2014/main" id="{488F2EDB-A76A-459C-9F06-DB1C6FEE211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6200" y="2377824"/>
            <a:ext cx="5238532" cy="839509"/>
          </a:xfrm>
          <a:prstGeom prst="rect">
            <a:avLst/>
          </a:prstGeom>
          <a:ln w="15875">
            <a:solidFill>
              <a:schemeClr val="accent1"/>
            </a:solidFill>
          </a:ln>
        </p:spPr>
      </p:pic>
      <p:pic>
        <p:nvPicPr>
          <p:cNvPr id="13" name="Imagen 12" descr="Texto&#10;&#10;Descripción generada automáticamente">
            <a:extLst>
              <a:ext uri="{FF2B5EF4-FFF2-40B4-BE49-F238E27FC236}">
                <a16:creationId xmlns:a16="http://schemas.microsoft.com/office/drawing/2014/main" id="{C9858D62-B6C6-4FAB-B4D6-9299C743975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27763" y="3605473"/>
            <a:ext cx="5097491" cy="816905"/>
          </a:xfrm>
          <a:prstGeom prst="rect">
            <a:avLst/>
          </a:prstGeom>
          <a:ln w="15875">
            <a:solidFill>
              <a:schemeClr val="accent1"/>
            </a:solidFill>
          </a:ln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661C15BC-2A65-4A88-AFB8-CF56AF719209}"/>
              </a:ext>
            </a:extLst>
          </p:cNvPr>
          <p:cNvSpPr txBox="1"/>
          <p:nvPr/>
        </p:nvSpPr>
        <p:spPr>
          <a:xfrm>
            <a:off x="938499" y="3242014"/>
            <a:ext cx="1490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(training_01)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DE034AB3-6344-406E-9C93-2118D42670E3}"/>
              </a:ext>
            </a:extLst>
          </p:cNvPr>
          <p:cNvSpPr txBox="1"/>
          <p:nvPr/>
        </p:nvSpPr>
        <p:spPr>
          <a:xfrm>
            <a:off x="3572197" y="4421701"/>
            <a:ext cx="1490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(training_01)</a:t>
            </a:r>
          </a:p>
        </p:txBody>
      </p:sp>
    </p:spTree>
    <p:extLst>
      <p:ext uri="{BB962C8B-B14F-4D97-AF65-F5344CB8AC3E}">
        <p14:creationId xmlns:p14="http://schemas.microsoft.com/office/powerpoint/2010/main" val="1250982208"/>
      </p:ext>
    </p:extLst>
  </p:cSld>
  <p:clrMapOvr>
    <a:masterClrMapping/>
  </p:clrMapOvr>
  <p:transition spd="slow">
    <p:cover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4"/>
          <p:cNvSpPr txBox="1">
            <a:spLocks noGrp="1"/>
          </p:cNvSpPr>
          <p:nvPr>
            <p:ph type="title"/>
          </p:nvPr>
        </p:nvSpPr>
        <p:spPr>
          <a:xfrm>
            <a:off x="938499" y="445024"/>
            <a:ext cx="4123831" cy="52235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s-ES" dirty="0"/>
              <a:t>Opciones desechadas</a:t>
            </a:r>
          </a:p>
        </p:txBody>
      </p:sp>
      <p:sp>
        <p:nvSpPr>
          <p:cNvPr id="215" name="Google Shape;215;p44"/>
          <p:cNvSpPr txBox="1">
            <a:spLocks noGrp="1"/>
          </p:cNvSpPr>
          <p:nvPr>
            <p:ph type="body" idx="1"/>
          </p:nvPr>
        </p:nvSpPr>
        <p:spPr>
          <a:xfrm>
            <a:off x="938499" y="908329"/>
            <a:ext cx="6494465" cy="25760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40000" lvl="0">
              <a:spcBef>
                <a:spcPts val="600"/>
              </a:spcBef>
              <a:buClr>
                <a:schemeClr val="accent2"/>
              </a:buClr>
              <a:buFont typeface="Wingdings" panose="05000000000000000000" pitchFamily="2" charset="2"/>
              <a:buChar char="Ø"/>
            </a:pPr>
            <a:r>
              <a:rPr lang="es-ES" sz="1800" dirty="0">
                <a:solidFill>
                  <a:srgbClr val="FFAB40"/>
                </a:solidFill>
              </a:rPr>
              <a:t>Componente Azul (B): </a:t>
            </a:r>
            <a:r>
              <a:rPr lang="es-ES" sz="1800" dirty="0"/>
              <a:t>las estrellas podrían dar problemas de segmentación.</a:t>
            </a:r>
          </a:p>
          <a:p>
            <a:pPr marL="222500" lvl="0" indent="0">
              <a:spcBef>
                <a:spcPts val="600"/>
              </a:spcBef>
              <a:buClr>
                <a:schemeClr val="accent2"/>
              </a:buClr>
              <a:buNone/>
            </a:pPr>
            <a:endParaRPr lang="es-ES" sz="1800" dirty="0"/>
          </a:p>
          <a:p>
            <a:pPr marL="222500" lvl="0" indent="0">
              <a:buClr>
                <a:schemeClr val="accent2"/>
              </a:buClr>
              <a:buNone/>
            </a:pPr>
            <a:endParaRPr lang="es-ES" sz="1800" dirty="0"/>
          </a:p>
        </p:txBody>
      </p:sp>
      <p:cxnSp>
        <p:nvCxnSpPr>
          <p:cNvPr id="216" name="Google Shape;216;p44"/>
          <p:cNvCxnSpPr>
            <a:cxnSpLocks/>
          </p:cNvCxnSpPr>
          <p:nvPr/>
        </p:nvCxnSpPr>
        <p:spPr>
          <a:xfrm>
            <a:off x="1026200" y="414022"/>
            <a:ext cx="35458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7" name="Imagen 6" descr="Texto&#10;&#10;Descripción generada automáticamente">
            <a:extLst>
              <a:ext uri="{FF2B5EF4-FFF2-40B4-BE49-F238E27FC236}">
                <a16:creationId xmlns:a16="http://schemas.microsoft.com/office/drawing/2014/main" id="{84B9C53C-86C3-4489-AE4D-6D7D9954B0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7056" y="2500583"/>
            <a:ext cx="7216101" cy="1156427"/>
          </a:xfrm>
          <a:prstGeom prst="rect">
            <a:avLst/>
          </a:prstGeom>
          <a:ln w="15875">
            <a:solidFill>
              <a:schemeClr val="accent1"/>
            </a:solidFill>
          </a:ln>
        </p:spPr>
      </p:pic>
      <p:sp>
        <p:nvSpPr>
          <p:cNvPr id="3" name="Elipse 2">
            <a:extLst>
              <a:ext uri="{FF2B5EF4-FFF2-40B4-BE49-F238E27FC236}">
                <a16:creationId xmlns:a16="http://schemas.microsoft.com/office/drawing/2014/main" id="{D398BECC-7B17-4CB4-9DE8-B7912E994A90}"/>
              </a:ext>
            </a:extLst>
          </p:cNvPr>
          <p:cNvSpPr/>
          <p:nvPr/>
        </p:nvSpPr>
        <p:spPr>
          <a:xfrm>
            <a:off x="1026200" y="2404533"/>
            <a:ext cx="780022" cy="880534"/>
          </a:xfrm>
          <a:prstGeom prst="ellipse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E01947EC-72B4-43BA-A6C6-BA2F7A927D4C}"/>
              </a:ext>
            </a:extLst>
          </p:cNvPr>
          <p:cNvSpPr txBox="1"/>
          <p:nvPr/>
        </p:nvSpPr>
        <p:spPr>
          <a:xfrm>
            <a:off x="1026200" y="3637830"/>
            <a:ext cx="1490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(training_01)</a:t>
            </a:r>
          </a:p>
        </p:txBody>
      </p:sp>
    </p:spTree>
    <p:extLst>
      <p:ext uri="{BB962C8B-B14F-4D97-AF65-F5344CB8AC3E}">
        <p14:creationId xmlns:p14="http://schemas.microsoft.com/office/powerpoint/2010/main" val="866548703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4"/>
          <p:cNvSpPr txBox="1">
            <a:spLocks noGrp="1"/>
          </p:cNvSpPr>
          <p:nvPr>
            <p:ph type="title"/>
          </p:nvPr>
        </p:nvSpPr>
        <p:spPr>
          <a:xfrm>
            <a:off x="938499" y="445024"/>
            <a:ext cx="5970301" cy="52235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s-ES" dirty="0"/>
              <a:t>Imagen de intensidad seleccionada</a:t>
            </a:r>
          </a:p>
        </p:txBody>
      </p:sp>
      <p:sp>
        <p:nvSpPr>
          <p:cNvPr id="215" name="Google Shape;215;p44"/>
          <p:cNvSpPr txBox="1">
            <a:spLocks noGrp="1"/>
          </p:cNvSpPr>
          <p:nvPr>
            <p:ph type="body" idx="1"/>
          </p:nvPr>
        </p:nvSpPr>
        <p:spPr>
          <a:xfrm>
            <a:off x="938499" y="908329"/>
            <a:ext cx="6494465" cy="25760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2500" lvl="0" indent="0">
              <a:spcBef>
                <a:spcPts val="600"/>
              </a:spcBef>
              <a:buClr>
                <a:schemeClr val="accent2"/>
              </a:buClr>
              <a:buNone/>
            </a:pPr>
            <a:r>
              <a:rPr lang="es-ES" sz="1800" dirty="0">
                <a:solidFill>
                  <a:srgbClr val="FFAB40"/>
                </a:solidFill>
              </a:rPr>
              <a:t>Componente Roja (R): </a:t>
            </a:r>
            <a:r>
              <a:rPr lang="es-ES" sz="1800" dirty="0"/>
              <a:t>siempre se detecta el logo de la UE (se elimina posteriormente).</a:t>
            </a:r>
          </a:p>
          <a:p>
            <a:pPr marL="222500" lvl="0" indent="0">
              <a:spcBef>
                <a:spcPts val="600"/>
              </a:spcBef>
              <a:buClr>
                <a:schemeClr val="accent2"/>
              </a:buClr>
              <a:buNone/>
            </a:pPr>
            <a:endParaRPr lang="es-ES" sz="1800" dirty="0"/>
          </a:p>
          <a:p>
            <a:pPr marL="222500" lvl="0" indent="0">
              <a:buClr>
                <a:schemeClr val="accent2"/>
              </a:buClr>
              <a:buNone/>
            </a:pPr>
            <a:endParaRPr lang="es-ES" sz="1800" dirty="0"/>
          </a:p>
        </p:txBody>
      </p:sp>
      <p:cxnSp>
        <p:nvCxnSpPr>
          <p:cNvPr id="216" name="Google Shape;216;p44"/>
          <p:cNvCxnSpPr>
            <a:cxnSpLocks/>
          </p:cNvCxnSpPr>
          <p:nvPr/>
        </p:nvCxnSpPr>
        <p:spPr>
          <a:xfrm>
            <a:off x="1026200" y="414022"/>
            <a:ext cx="5735844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8" name="Imagen 7" descr="Texto&#10;&#10;Descripción generada automáticamente">
            <a:extLst>
              <a:ext uri="{FF2B5EF4-FFF2-40B4-BE49-F238E27FC236}">
                <a16:creationId xmlns:a16="http://schemas.microsoft.com/office/drawing/2014/main" id="{D083D989-26B3-469F-918B-97BECA0746F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55214" y="2517500"/>
            <a:ext cx="6033571" cy="966919"/>
          </a:xfrm>
          <a:prstGeom prst="rect">
            <a:avLst/>
          </a:prstGeom>
          <a:ln w="15875">
            <a:solidFill>
              <a:schemeClr val="accent1"/>
            </a:solidFill>
          </a:ln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E6D8F0B0-B730-4711-96B5-EDF641ED95E2}"/>
              </a:ext>
            </a:extLst>
          </p:cNvPr>
          <p:cNvSpPr txBox="1"/>
          <p:nvPr/>
        </p:nvSpPr>
        <p:spPr>
          <a:xfrm>
            <a:off x="1432918" y="3484419"/>
            <a:ext cx="1490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(training_01)</a:t>
            </a:r>
          </a:p>
        </p:txBody>
      </p:sp>
    </p:spTree>
    <p:extLst>
      <p:ext uri="{BB962C8B-B14F-4D97-AF65-F5344CB8AC3E}">
        <p14:creationId xmlns:p14="http://schemas.microsoft.com/office/powerpoint/2010/main" val="2182434879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4"/>
          <p:cNvSpPr txBox="1">
            <a:spLocks noGrp="1"/>
          </p:cNvSpPr>
          <p:nvPr>
            <p:ph type="title"/>
          </p:nvPr>
        </p:nvSpPr>
        <p:spPr>
          <a:xfrm>
            <a:off x="938499" y="445024"/>
            <a:ext cx="4123831" cy="52235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s-ES" dirty="0"/>
              <a:t>Suavizado de la imagen</a:t>
            </a:r>
          </a:p>
        </p:txBody>
      </p:sp>
      <p:sp>
        <p:nvSpPr>
          <p:cNvPr id="215" name="Google Shape;215;p44"/>
          <p:cNvSpPr txBox="1">
            <a:spLocks noGrp="1"/>
          </p:cNvSpPr>
          <p:nvPr>
            <p:ph type="body" idx="1"/>
          </p:nvPr>
        </p:nvSpPr>
        <p:spPr>
          <a:xfrm>
            <a:off x="938499" y="998383"/>
            <a:ext cx="6997590" cy="209118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40000" lvl="0">
              <a:spcBef>
                <a:spcPts val="600"/>
              </a:spcBef>
              <a:buClr>
                <a:schemeClr val="accent2"/>
              </a:buClr>
              <a:buFont typeface="Wingdings" panose="05000000000000000000" pitchFamily="2" charset="2"/>
              <a:buChar char="Ø"/>
            </a:pPr>
            <a:r>
              <a:rPr lang="es-ES" sz="1800" dirty="0"/>
              <a:t>No afecta a las zonas de interés.</a:t>
            </a:r>
          </a:p>
          <a:p>
            <a:pPr marL="540000" lvl="0">
              <a:spcBef>
                <a:spcPts val="600"/>
              </a:spcBef>
              <a:buClr>
                <a:schemeClr val="accent2"/>
              </a:buClr>
              <a:buFont typeface="Wingdings" panose="05000000000000000000" pitchFamily="2" charset="2"/>
              <a:buChar char="Ø"/>
            </a:pPr>
            <a:r>
              <a:rPr lang="es-ES" sz="1800" dirty="0"/>
              <a:t>Reducción de ruidos pequeños.</a:t>
            </a:r>
          </a:p>
          <a:p>
            <a:pPr marL="540000" lvl="0">
              <a:spcBef>
                <a:spcPts val="600"/>
              </a:spcBef>
              <a:buClr>
                <a:schemeClr val="accent2"/>
              </a:buClr>
              <a:buFont typeface="Wingdings" panose="05000000000000000000" pitchFamily="2" charset="2"/>
              <a:buChar char="Ø"/>
            </a:pPr>
            <a:r>
              <a:rPr lang="es-ES" sz="1800" dirty="0"/>
              <a:t>Realza la separación del ruido de las zonas de interés.</a:t>
            </a:r>
          </a:p>
          <a:p>
            <a:pPr marL="0" indent="0">
              <a:spcBef>
                <a:spcPts val="600"/>
              </a:spcBef>
              <a:buClr>
                <a:schemeClr val="accent2"/>
              </a:buClr>
              <a:buNone/>
            </a:pPr>
            <a:r>
              <a:rPr lang="es-ES" sz="1800" dirty="0"/>
              <a:t>(</a:t>
            </a:r>
            <a:r>
              <a:rPr lang="es-ES" sz="1800" dirty="0" err="1">
                <a:solidFill>
                  <a:srgbClr val="FFAB40"/>
                </a:solidFill>
              </a:rPr>
              <a:t>imfilter</a:t>
            </a:r>
            <a:r>
              <a:rPr lang="es-ES" sz="1800" dirty="0"/>
              <a:t> con una mascara gaussiana generada por </a:t>
            </a:r>
            <a:r>
              <a:rPr lang="es-ES" sz="1800" dirty="0" err="1">
                <a:solidFill>
                  <a:srgbClr val="FFAB40"/>
                </a:solidFill>
              </a:rPr>
              <a:t>fspecial</a:t>
            </a:r>
            <a:r>
              <a:rPr lang="es-ES" sz="1800" dirty="0"/>
              <a:t>)</a:t>
            </a:r>
          </a:p>
          <a:p>
            <a:pPr marL="222500" lvl="0" indent="0">
              <a:spcBef>
                <a:spcPts val="600"/>
              </a:spcBef>
              <a:buClr>
                <a:schemeClr val="accent2"/>
              </a:buClr>
              <a:buNone/>
            </a:pPr>
            <a:endParaRPr lang="es-ES" sz="1800" dirty="0"/>
          </a:p>
        </p:txBody>
      </p:sp>
      <p:cxnSp>
        <p:nvCxnSpPr>
          <p:cNvPr id="216" name="Google Shape;216;p44"/>
          <p:cNvCxnSpPr>
            <a:cxnSpLocks/>
          </p:cNvCxnSpPr>
          <p:nvPr/>
        </p:nvCxnSpPr>
        <p:spPr>
          <a:xfrm>
            <a:off x="1026200" y="414022"/>
            <a:ext cx="385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6" name="Imagen 5">
            <a:extLst>
              <a:ext uri="{FF2B5EF4-FFF2-40B4-BE49-F238E27FC236}">
                <a16:creationId xmlns:a16="http://schemas.microsoft.com/office/drawing/2014/main" id="{CE87088B-A25F-4156-A263-4DA21CE714D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5670" y="4026619"/>
            <a:ext cx="4933394" cy="998277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C99A7934-D9CE-40AD-8F9D-2AB37DB6721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0356" y="2718098"/>
            <a:ext cx="3178519" cy="943447"/>
          </a:xfrm>
          <a:prstGeom prst="rect">
            <a:avLst/>
          </a:prstGeom>
          <a:ln w="15875">
            <a:solidFill>
              <a:schemeClr val="accent1">
                <a:shade val="95000"/>
                <a:satMod val="105000"/>
              </a:schemeClr>
            </a:solidFill>
          </a:ln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996E7A6F-A1A0-4E78-B807-BA480877A388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62330" y="2682242"/>
            <a:ext cx="3178519" cy="943446"/>
          </a:xfrm>
          <a:prstGeom prst="rect">
            <a:avLst/>
          </a:prstGeom>
          <a:ln w="15875">
            <a:solidFill>
              <a:schemeClr val="accent1">
                <a:shade val="95000"/>
                <a:satMod val="105000"/>
              </a:schemeClr>
            </a:solidFill>
          </a:ln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6B327D27-79A2-4C48-B864-A06939BCB38C}"/>
              </a:ext>
            </a:extLst>
          </p:cNvPr>
          <p:cNvSpPr/>
          <p:nvPr/>
        </p:nvSpPr>
        <p:spPr>
          <a:xfrm>
            <a:off x="3016545" y="4132983"/>
            <a:ext cx="480461" cy="105499"/>
          </a:xfrm>
          <a:prstGeom prst="rect">
            <a:avLst/>
          </a:prstGeom>
          <a:noFill/>
          <a:ln w="158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5D050834-8319-46E4-8E2A-CA7D727A57A0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>
            <a:off x="2399616" y="3661545"/>
            <a:ext cx="857160" cy="471438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Google Shape;215;p44">
            <a:extLst>
              <a:ext uri="{FF2B5EF4-FFF2-40B4-BE49-F238E27FC236}">
                <a16:creationId xmlns:a16="http://schemas.microsoft.com/office/drawing/2014/main" id="{7C330908-0981-4394-B145-49E90BE4BBD8}"/>
              </a:ext>
            </a:extLst>
          </p:cNvPr>
          <p:cNvSpPr txBox="1">
            <a:spLocks/>
          </p:cNvSpPr>
          <p:nvPr/>
        </p:nvSpPr>
        <p:spPr>
          <a:xfrm>
            <a:off x="587437" y="3494800"/>
            <a:ext cx="1737724" cy="4814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Bef>
                <a:spcPts val="600"/>
              </a:spcBef>
              <a:buClr>
                <a:schemeClr val="accent2"/>
              </a:buClr>
            </a:pPr>
            <a:r>
              <a:rPr lang="es-ES" sz="1800" dirty="0"/>
              <a:t>Sin suavizar</a:t>
            </a:r>
          </a:p>
        </p:txBody>
      </p:sp>
      <p:sp>
        <p:nvSpPr>
          <p:cNvPr id="12" name="Google Shape;215;p44">
            <a:extLst>
              <a:ext uri="{FF2B5EF4-FFF2-40B4-BE49-F238E27FC236}">
                <a16:creationId xmlns:a16="http://schemas.microsoft.com/office/drawing/2014/main" id="{3F0F574F-51D5-4379-B7F9-15ABC36C677B}"/>
              </a:ext>
            </a:extLst>
          </p:cNvPr>
          <p:cNvSpPr txBox="1">
            <a:spLocks/>
          </p:cNvSpPr>
          <p:nvPr/>
        </p:nvSpPr>
        <p:spPr>
          <a:xfrm>
            <a:off x="4920490" y="3445870"/>
            <a:ext cx="1398779" cy="4814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Bef>
                <a:spcPts val="600"/>
              </a:spcBef>
              <a:buClr>
                <a:schemeClr val="accent2"/>
              </a:buClr>
            </a:pPr>
            <a:r>
              <a:rPr lang="es-ES" sz="1800" dirty="0"/>
              <a:t>Suavizada</a:t>
            </a: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5AA76218-2EDF-43E2-BCC3-15DEA6D79A9B}"/>
              </a:ext>
            </a:extLst>
          </p:cNvPr>
          <p:cNvSpPr/>
          <p:nvPr/>
        </p:nvSpPr>
        <p:spPr>
          <a:xfrm>
            <a:off x="852805" y="2983861"/>
            <a:ext cx="510359" cy="583009"/>
          </a:xfrm>
          <a:prstGeom prst="rect">
            <a:avLst/>
          </a:prstGeom>
          <a:noFill/>
          <a:ln w="158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5913B6FE-4BB2-44A1-933D-9D86869403CD}"/>
              </a:ext>
            </a:extLst>
          </p:cNvPr>
          <p:cNvSpPr/>
          <p:nvPr/>
        </p:nvSpPr>
        <p:spPr>
          <a:xfrm>
            <a:off x="5046551" y="2898316"/>
            <a:ext cx="510359" cy="583009"/>
          </a:xfrm>
          <a:prstGeom prst="rect">
            <a:avLst/>
          </a:prstGeom>
          <a:noFill/>
          <a:ln w="158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652C2DB6-B12C-4B2E-A2E8-730174C42FF6}"/>
              </a:ext>
            </a:extLst>
          </p:cNvPr>
          <p:cNvSpPr/>
          <p:nvPr/>
        </p:nvSpPr>
        <p:spPr>
          <a:xfrm>
            <a:off x="2597918" y="2760922"/>
            <a:ext cx="267356" cy="243441"/>
          </a:xfrm>
          <a:prstGeom prst="rect">
            <a:avLst/>
          </a:prstGeom>
          <a:noFill/>
          <a:ln w="158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E29043D7-BB86-45DF-9852-A65ECFE7B6C0}"/>
              </a:ext>
            </a:extLst>
          </p:cNvPr>
          <p:cNvSpPr/>
          <p:nvPr/>
        </p:nvSpPr>
        <p:spPr>
          <a:xfrm>
            <a:off x="6851345" y="2740420"/>
            <a:ext cx="267356" cy="243441"/>
          </a:xfrm>
          <a:prstGeom prst="rect">
            <a:avLst/>
          </a:prstGeom>
          <a:noFill/>
          <a:ln w="158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8FB47895-C8BE-433E-A233-49F1AD477046}"/>
              </a:ext>
            </a:extLst>
          </p:cNvPr>
          <p:cNvCxnSpPr>
            <a:cxnSpLocks/>
            <a:stCxn id="14" idx="1"/>
            <a:endCxn id="9" idx="0"/>
          </p:cNvCxnSpPr>
          <p:nvPr/>
        </p:nvCxnSpPr>
        <p:spPr>
          <a:xfrm flipH="1">
            <a:off x="3256776" y="3189821"/>
            <a:ext cx="1789775" cy="943162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uadroTexto 20">
            <a:extLst>
              <a:ext uri="{FF2B5EF4-FFF2-40B4-BE49-F238E27FC236}">
                <a16:creationId xmlns:a16="http://schemas.microsoft.com/office/drawing/2014/main" id="{F7BCE67F-D288-4EF5-9563-A1D27BC2FB24}"/>
              </a:ext>
            </a:extLst>
          </p:cNvPr>
          <p:cNvSpPr txBox="1"/>
          <p:nvPr/>
        </p:nvSpPr>
        <p:spPr>
          <a:xfrm>
            <a:off x="835028" y="4729478"/>
            <a:ext cx="1490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(training_02)</a:t>
            </a:r>
          </a:p>
        </p:txBody>
      </p:sp>
    </p:spTree>
    <p:extLst>
      <p:ext uri="{BB962C8B-B14F-4D97-AF65-F5344CB8AC3E}">
        <p14:creationId xmlns:p14="http://schemas.microsoft.com/office/powerpoint/2010/main" val="247321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 isContent="1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3"/>
          <p:cNvSpPr txBox="1">
            <a:spLocks noGrp="1"/>
          </p:cNvSpPr>
          <p:nvPr>
            <p:ph type="title"/>
          </p:nvPr>
        </p:nvSpPr>
        <p:spPr>
          <a:xfrm>
            <a:off x="3760331" y="3453847"/>
            <a:ext cx="405158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s-ES" dirty="0">
                <a:latin typeface="Montserrat ExtraBold" panose="020B0604020202020204" charset="0"/>
              </a:rPr>
              <a:t>Segmentación </a:t>
            </a:r>
            <a:endParaRPr dirty="0"/>
          </a:p>
        </p:txBody>
      </p:sp>
      <p:sp>
        <p:nvSpPr>
          <p:cNvPr id="207" name="Google Shape;207;p43"/>
          <p:cNvSpPr txBox="1">
            <a:spLocks noGrp="1"/>
          </p:cNvSpPr>
          <p:nvPr>
            <p:ph type="title" idx="2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cxnSp>
        <p:nvCxnSpPr>
          <p:cNvPr id="209" name="Google Shape;209;p43"/>
          <p:cNvCxnSpPr/>
          <p:nvPr/>
        </p:nvCxnSpPr>
        <p:spPr>
          <a:xfrm>
            <a:off x="3610750" y="3253297"/>
            <a:ext cx="0" cy="999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2055735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conveyor dir="l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4"/>
          <p:cNvSpPr txBox="1">
            <a:spLocks noGrp="1"/>
          </p:cNvSpPr>
          <p:nvPr>
            <p:ph type="title"/>
          </p:nvPr>
        </p:nvSpPr>
        <p:spPr>
          <a:xfrm>
            <a:off x="938499" y="445024"/>
            <a:ext cx="5580065" cy="52235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s-ES" dirty="0"/>
              <a:t>Segmentación mediante umbral</a:t>
            </a:r>
          </a:p>
        </p:txBody>
      </p:sp>
      <p:sp>
        <p:nvSpPr>
          <p:cNvPr id="215" name="Google Shape;215;p44"/>
          <p:cNvSpPr txBox="1">
            <a:spLocks noGrp="1"/>
          </p:cNvSpPr>
          <p:nvPr>
            <p:ph type="body" idx="1"/>
          </p:nvPr>
        </p:nvSpPr>
        <p:spPr>
          <a:xfrm>
            <a:off x="938499" y="998383"/>
            <a:ext cx="6494465" cy="209118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600"/>
              </a:spcBef>
              <a:buClr>
                <a:schemeClr val="accent2"/>
              </a:buClr>
              <a:buNone/>
            </a:pPr>
            <a:r>
              <a:rPr lang="es-ES" sz="1800" dirty="0"/>
              <a:t>Se visualiza una clara diferencia de intensidad entre la zona de interés y el fondo.</a:t>
            </a:r>
          </a:p>
        </p:txBody>
      </p:sp>
      <p:cxnSp>
        <p:nvCxnSpPr>
          <p:cNvPr id="216" name="Google Shape;216;p44"/>
          <p:cNvCxnSpPr>
            <a:cxnSpLocks/>
          </p:cNvCxnSpPr>
          <p:nvPr/>
        </p:nvCxnSpPr>
        <p:spPr>
          <a:xfrm>
            <a:off x="1026200" y="414022"/>
            <a:ext cx="5261711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3" name="Imagen 2" descr="Texto&#10;&#10;Descripción generada automáticamente">
            <a:extLst>
              <a:ext uri="{FF2B5EF4-FFF2-40B4-BE49-F238E27FC236}">
                <a16:creationId xmlns:a16="http://schemas.microsoft.com/office/drawing/2014/main" id="{DA4B0A40-D89C-4284-BA4E-7E3F4BBDDEE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11036" y="2558131"/>
            <a:ext cx="6366933" cy="1020342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B32476F9-F7F3-481F-9566-BB6540ADB57C}"/>
              </a:ext>
            </a:extLst>
          </p:cNvPr>
          <p:cNvSpPr txBox="1"/>
          <p:nvPr/>
        </p:nvSpPr>
        <p:spPr>
          <a:xfrm>
            <a:off x="7867570" y="1507091"/>
            <a:ext cx="675861" cy="307777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dirty="0"/>
              <a:t>≈ 51</a:t>
            </a:r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2154447E-2E29-4E5E-84E1-B5FDB1BDCCBC}"/>
              </a:ext>
            </a:extLst>
          </p:cNvPr>
          <p:cNvCxnSpPr>
            <a:cxnSpLocks/>
            <a:endCxn id="9" idx="2"/>
          </p:cNvCxnSpPr>
          <p:nvPr/>
        </p:nvCxnSpPr>
        <p:spPr>
          <a:xfrm flipV="1">
            <a:off x="7766756" y="1814868"/>
            <a:ext cx="438745" cy="849311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CuadroTexto 12">
            <a:extLst>
              <a:ext uri="{FF2B5EF4-FFF2-40B4-BE49-F238E27FC236}">
                <a16:creationId xmlns:a16="http://schemas.microsoft.com/office/drawing/2014/main" id="{57B2DFD9-FD53-4637-AE22-B93D70A6D1F4}"/>
              </a:ext>
            </a:extLst>
          </p:cNvPr>
          <p:cNvSpPr txBox="1"/>
          <p:nvPr/>
        </p:nvSpPr>
        <p:spPr>
          <a:xfrm>
            <a:off x="8077969" y="4013959"/>
            <a:ext cx="675861" cy="307777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dirty="0"/>
              <a:t>≈ 198</a:t>
            </a:r>
          </a:p>
        </p:txBody>
      </p: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A3C9A8D3-D316-456C-A77C-E245089032E9}"/>
              </a:ext>
            </a:extLst>
          </p:cNvPr>
          <p:cNvCxnSpPr>
            <a:cxnSpLocks/>
          </p:cNvCxnSpPr>
          <p:nvPr/>
        </p:nvCxnSpPr>
        <p:spPr>
          <a:xfrm flipH="1" flipV="1">
            <a:off x="7867570" y="3328633"/>
            <a:ext cx="544191" cy="685327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CuadroTexto 16">
            <a:extLst>
              <a:ext uri="{FF2B5EF4-FFF2-40B4-BE49-F238E27FC236}">
                <a16:creationId xmlns:a16="http://schemas.microsoft.com/office/drawing/2014/main" id="{66999BE0-A83B-4F01-9611-8177E8A50DF1}"/>
              </a:ext>
            </a:extLst>
          </p:cNvPr>
          <p:cNvSpPr txBox="1"/>
          <p:nvPr/>
        </p:nvSpPr>
        <p:spPr>
          <a:xfrm>
            <a:off x="1613540" y="3607893"/>
            <a:ext cx="1490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(training_01)</a:t>
            </a:r>
          </a:p>
        </p:txBody>
      </p:sp>
    </p:spTree>
    <p:extLst>
      <p:ext uri="{BB962C8B-B14F-4D97-AF65-F5344CB8AC3E}">
        <p14:creationId xmlns:p14="http://schemas.microsoft.com/office/powerpoint/2010/main" val="3384555791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99FBC162-5DA2-48EE-8EC6-3085DB09A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Partes</a:t>
            </a:r>
          </a:p>
        </p:txBody>
      </p:sp>
      <p:cxnSp>
        <p:nvCxnSpPr>
          <p:cNvPr id="7" name="Google Shape;172;p39">
            <a:extLst>
              <a:ext uri="{FF2B5EF4-FFF2-40B4-BE49-F238E27FC236}">
                <a16:creationId xmlns:a16="http://schemas.microsoft.com/office/drawing/2014/main" id="{E8FAA7C6-C930-433B-8507-6BF584A09B47}"/>
              </a:ext>
            </a:extLst>
          </p:cNvPr>
          <p:cNvCxnSpPr>
            <a:cxnSpLocks/>
          </p:cNvCxnSpPr>
          <p:nvPr/>
        </p:nvCxnSpPr>
        <p:spPr>
          <a:xfrm>
            <a:off x="1038556" y="445025"/>
            <a:ext cx="1025022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10" name="Imagen 9">
            <a:extLst>
              <a:ext uri="{FF2B5EF4-FFF2-40B4-BE49-F238E27FC236}">
                <a16:creationId xmlns:a16="http://schemas.microsoft.com/office/drawing/2014/main" id="{E1BDBEAB-A320-42F6-93A5-F4A9BA143A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2218" y="1837549"/>
            <a:ext cx="6899564" cy="1468402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30099FEF-7375-4242-98E8-2E683FC235C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0160" y="1074054"/>
            <a:ext cx="6583679" cy="3457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16096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4"/>
          <p:cNvSpPr txBox="1">
            <a:spLocks noGrp="1"/>
          </p:cNvSpPr>
          <p:nvPr>
            <p:ph type="title"/>
          </p:nvPr>
        </p:nvSpPr>
        <p:spPr>
          <a:xfrm>
            <a:off x="938499" y="445024"/>
            <a:ext cx="5580065" cy="52235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s-ES" dirty="0"/>
              <a:t>Problema de iluminación</a:t>
            </a:r>
          </a:p>
        </p:txBody>
      </p:sp>
      <p:sp>
        <p:nvSpPr>
          <p:cNvPr id="215" name="Google Shape;215;p44"/>
          <p:cNvSpPr txBox="1">
            <a:spLocks noGrp="1"/>
          </p:cNvSpPr>
          <p:nvPr>
            <p:ph type="body" idx="1"/>
          </p:nvPr>
        </p:nvSpPr>
        <p:spPr>
          <a:xfrm>
            <a:off x="938500" y="998383"/>
            <a:ext cx="7052736" cy="209118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40000" lvl="0">
              <a:spcBef>
                <a:spcPts val="600"/>
              </a:spcBef>
              <a:buClr>
                <a:schemeClr val="accent2"/>
              </a:buClr>
              <a:buFont typeface="Wingdings" panose="05000000000000000000" pitchFamily="2" charset="2"/>
              <a:buChar char="Ø"/>
            </a:pPr>
            <a:r>
              <a:rPr lang="es-ES" sz="1800" dirty="0" err="1">
                <a:solidFill>
                  <a:schemeClr val="bg1"/>
                </a:solidFill>
              </a:rPr>
              <a:t>Umbralización</a:t>
            </a:r>
            <a:r>
              <a:rPr lang="es-ES" sz="1800" dirty="0">
                <a:solidFill>
                  <a:schemeClr val="bg1"/>
                </a:solidFill>
              </a:rPr>
              <a:t> local de la imagen</a:t>
            </a:r>
          </a:p>
          <a:p>
            <a:pPr marL="540000" lvl="0">
              <a:spcBef>
                <a:spcPts val="600"/>
              </a:spcBef>
              <a:buClr>
                <a:schemeClr val="accent2"/>
              </a:buClr>
              <a:buFont typeface="Wingdings" panose="05000000000000000000" pitchFamily="2" charset="2"/>
              <a:buChar char="Ø"/>
            </a:pPr>
            <a:r>
              <a:rPr lang="es-ES" sz="1800" dirty="0" err="1">
                <a:solidFill>
                  <a:schemeClr val="bg1"/>
                </a:solidFill>
              </a:rPr>
              <a:t>Umbralización</a:t>
            </a:r>
            <a:r>
              <a:rPr lang="es-ES" sz="1800" dirty="0">
                <a:solidFill>
                  <a:schemeClr val="bg1"/>
                </a:solidFill>
              </a:rPr>
              <a:t> global con corrección de iluminación</a:t>
            </a:r>
          </a:p>
        </p:txBody>
      </p:sp>
      <p:cxnSp>
        <p:nvCxnSpPr>
          <p:cNvPr id="216" name="Google Shape;216;p44"/>
          <p:cNvCxnSpPr>
            <a:cxnSpLocks/>
          </p:cNvCxnSpPr>
          <p:nvPr/>
        </p:nvCxnSpPr>
        <p:spPr>
          <a:xfrm>
            <a:off x="1026200" y="414022"/>
            <a:ext cx="4121533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4" name="Imagen 3">
            <a:extLst>
              <a:ext uri="{FF2B5EF4-FFF2-40B4-BE49-F238E27FC236}">
                <a16:creationId xmlns:a16="http://schemas.microsoft.com/office/drawing/2014/main" id="{40B3EA6C-AE06-4593-9FF2-5F64C82EBE8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69642" y="2457517"/>
            <a:ext cx="6421594" cy="1264093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B93EC882-83F3-4F5A-8CDC-0D8DE12AECE0}"/>
              </a:ext>
            </a:extLst>
          </p:cNvPr>
          <p:cNvSpPr/>
          <p:nvPr/>
        </p:nvSpPr>
        <p:spPr>
          <a:xfrm>
            <a:off x="1320800" y="3089563"/>
            <a:ext cx="1885244" cy="832949"/>
          </a:xfrm>
          <a:prstGeom prst="rect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54CA635E-1DD5-41C0-BA9A-6FD0FA4B3CDB}"/>
              </a:ext>
            </a:extLst>
          </p:cNvPr>
          <p:cNvSpPr txBox="1"/>
          <p:nvPr/>
        </p:nvSpPr>
        <p:spPr>
          <a:xfrm>
            <a:off x="3363440" y="3721610"/>
            <a:ext cx="1490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(training_03)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4C6B3D72-597B-4123-92EE-37E9FE17A95E}"/>
              </a:ext>
            </a:extLst>
          </p:cNvPr>
          <p:cNvSpPr txBox="1"/>
          <p:nvPr/>
        </p:nvSpPr>
        <p:spPr>
          <a:xfrm>
            <a:off x="2655123" y="4190337"/>
            <a:ext cx="675861" cy="307777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dirty="0"/>
              <a:t>≈ 40</a:t>
            </a:r>
          </a:p>
        </p:txBody>
      </p: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B5526590-1FCD-4CFD-B892-98D91FD9CD43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2319406" y="3564366"/>
            <a:ext cx="673648" cy="625971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CuadroTexto 10">
            <a:extLst>
              <a:ext uri="{FF2B5EF4-FFF2-40B4-BE49-F238E27FC236}">
                <a16:creationId xmlns:a16="http://schemas.microsoft.com/office/drawing/2014/main" id="{163DA23D-7EF5-4E56-B02A-B90709F281BE}"/>
              </a:ext>
            </a:extLst>
          </p:cNvPr>
          <p:cNvSpPr txBox="1"/>
          <p:nvPr/>
        </p:nvSpPr>
        <p:spPr>
          <a:xfrm>
            <a:off x="240280" y="2571750"/>
            <a:ext cx="675861" cy="307777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dirty="0"/>
              <a:t>≈ 25</a:t>
            </a:r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E2431383-578C-4D2B-8047-8C04010EDF89}"/>
              </a:ext>
            </a:extLst>
          </p:cNvPr>
          <p:cNvCxnSpPr>
            <a:cxnSpLocks/>
            <a:endCxn id="11" idx="3"/>
          </p:cNvCxnSpPr>
          <p:nvPr/>
        </p:nvCxnSpPr>
        <p:spPr>
          <a:xfrm flipH="1" flipV="1">
            <a:off x="916141" y="2725639"/>
            <a:ext cx="1353658" cy="56148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9533693"/>
      </p:ext>
    </p:extLst>
  </p:cSld>
  <p:clrMapOvr>
    <a:masterClrMapping/>
  </p:clrMapOvr>
  <p:transition spd="slow">
    <p:cover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4"/>
          <p:cNvSpPr txBox="1">
            <a:spLocks noGrp="1"/>
          </p:cNvSpPr>
          <p:nvPr>
            <p:ph type="title"/>
          </p:nvPr>
        </p:nvSpPr>
        <p:spPr>
          <a:xfrm>
            <a:off x="938499" y="445024"/>
            <a:ext cx="5580065" cy="52235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s-ES" dirty="0" err="1"/>
              <a:t>Umbralización</a:t>
            </a:r>
            <a:r>
              <a:rPr lang="es-ES" dirty="0"/>
              <a:t> local de la imagen</a:t>
            </a:r>
          </a:p>
        </p:txBody>
      </p:sp>
      <p:sp>
        <p:nvSpPr>
          <p:cNvPr id="215" name="Google Shape;215;p44"/>
          <p:cNvSpPr txBox="1">
            <a:spLocks noGrp="1"/>
          </p:cNvSpPr>
          <p:nvPr>
            <p:ph type="body" idx="1"/>
          </p:nvPr>
        </p:nvSpPr>
        <p:spPr>
          <a:xfrm>
            <a:off x="938500" y="998384"/>
            <a:ext cx="7052736" cy="77981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600"/>
              </a:spcBef>
              <a:buClr>
                <a:schemeClr val="accent2"/>
              </a:buClr>
              <a:buNone/>
            </a:pPr>
            <a:r>
              <a:rPr lang="es-ES" sz="1800" dirty="0">
                <a:solidFill>
                  <a:schemeClr val="bg1"/>
                </a:solidFill>
              </a:rPr>
              <a:t>Se determina un umbral para cada pixel en función de los pixeles circundantes.</a:t>
            </a:r>
          </a:p>
        </p:txBody>
      </p:sp>
      <p:cxnSp>
        <p:nvCxnSpPr>
          <p:cNvPr id="216" name="Google Shape;216;p44"/>
          <p:cNvCxnSpPr>
            <a:cxnSpLocks/>
          </p:cNvCxnSpPr>
          <p:nvPr/>
        </p:nvCxnSpPr>
        <p:spPr>
          <a:xfrm>
            <a:off x="1026200" y="414022"/>
            <a:ext cx="538984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8" name="Imagen 7">
            <a:extLst>
              <a:ext uri="{FF2B5EF4-FFF2-40B4-BE49-F238E27FC236}">
                <a16:creationId xmlns:a16="http://schemas.microsoft.com/office/drawing/2014/main" id="{CD11CB5A-B9BF-40BE-BED4-D1F91EAC275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88139" y="3434383"/>
            <a:ext cx="6421594" cy="1264093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B9DEC8B8-5624-46E5-8049-C2506067E64D}"/>
              </a:ext>
            </a:extLst>
          </p:cNvPr>
          <p:cNvSpPr txBox="1"/>
          <p:nvPr/>
        </p:nvSpPr>
        <p:spPr>
          <a:xfrm>
            <a:off x="2238398" y="4698476"/>
            <a:ext cx="1490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(training_03)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6A2CE53D-733C-44ED-85F4-4FF699CFB221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2605" y="1988550"/>
            <a:ext cx="1860664" cy="1752012"/>
          </a:xfrm>
          <a:prstGeom prst="rect">
            <a:avLst/>
          </a:prstGeom>
          <a:ln w="15875">
            <a:solidFill>
              <a:schemeClr val="accent1"/>
            </a:solidFill>
          </a:ln>
        </p:spPr>
      </p:pic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21B445EE-A3E2-4294-A9F0-F8EDED4DB11A}"/>
              </a:ext>
            </a:extLst>
          </p:cNvPr>
          <p:cNvCxnSpPr>
            <a:cxnSpLocks/>
            <a:endCxn id="3" idx="3"/>
          </p:cNvCxnSpPr>
          <p:nvPr/>
        </p:nvCxnSpPr>
        <p:spPr>
          <a:xfrm flipH="1" flipV="1">
            <a:off x="2313269" y="2864556"/>
            <a:ext cx="718062" cy="69340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Estrella: 4 puntas 12">
            <a:extLst>
              <a:ext uri="{FF2B5EF4-FFF2-40B4-BE49-F238E27FC236}">
                <a16:creationId xmlns:a16="http://schemas.microsoft.com/office/drawing/2014/main" id="{2844CD29-E068-4E37-81C0-9D25E0689E99}"/>
              </a:ext>
            </a:extLst>
          </p:cNvPr>
          <p:cNvSpPr/>
          <p:nvPr/>
        </p:nvSpPr>
        <p:spPr>
          <a:xfrm>
            <a:off x="1327149" y="2808087"/>
            <a:ext cx="112937" cy="112937"/>
          </a:xfrm>
          <a:prstGeom prst="star4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8666B05E-8696-4180-8F5D-F33915711853}"/>
              </a:ext>
            </a:extLst>
          </p:cNvPr>
          <p:cNvSpPr/>
          <p:nvPr/>
        </p:nvSpPr>
        <p:spPr>
          <a:xfrm>
            <a:off x="615950" y="2203450"/>
            <a:ext cx="1511300" cy="1354514"/>
          </a:xfrm>
          <a:prstGeom prst="rect">
            <a:avLst/>
          </a:prstGeom>
          <a:noFill/>
          <a:ln w="158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23680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ip dir="r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4"/>
          <p:cNvSpPr txBox="1">
            <a:spLocks noGrp="1"/>
          </p:cNvSpPr>
          <p:nvPr>
            <p:ph type="title"/>
          </p:nvPr>
        </p:nvSpPr>
        <p:spPr>
          <a:xfrm>
            <a:off x="938499" y="445024"/>
            <a:ext cx="5580065" cy="52235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s-ES" dirty="0"/>
              <a:t>Corrección de iluminación</a:t>
            </a:r>
          </a:p>
        </p:txBody>
      </p:sp>
      <p:sp>
        <p:nvSpPr>
          <p:cNvPr id="215" name="Google Shape;215;p44"/>
          <p:cNvSpPr txBox="1">
            <a:spLocks noGrp="1"/>
          </p:cNvSpPr>
          <p:nvPr>
            <p:ph type="body" idx="1"/>
          </p:nvPr>
        </p:nvSpPr>
        <p:spPr>
          <a:xfrm>
            <a:off x="938500" y="998384"/>
            <a:ext cx="7052736" cy="10209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600"/>
              </a:spcBef>
              <a:buClr>
                <a:schemeClr val="accent2"/>
              </a:buClr>
              <a:buNone/>
            </a:pPr>
            <a:r>
              <a:rPr lang="es-ES" sz="1800" dirty="0">
                <a:solidFill>
                  <a:schemeClr val="bg1"/>
                </a:solidFill>
              </a:rPr>
              <a:t>Generación de imagen de fondo (suavizado), restar a la imagen original y normalizar.</a:t>
            </a:r>
          </a:p>
        </p:txBody>
      </p:sp>
      <p:cxnSp>
        <p:nvCxnSpPr>
          <p:cNvPr id="216" name="Google Shape;216;p44"/>
          <p:cNvCxnSpPr>
            <a:cxnSpLocks/>
          </p:cNvCxnSpPr>
          <p:nvPr/>
        </p:nvCxnSpPr>
        <p:spPr>
          <a:xfrm>
            <a:off x="1026200" y="414022"/>
            <a:ext cx="4274849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11" name="Imagen 10" descr="Imagen en blanco y negro&#10;&#10;Descripción generada automáticamente con confianza baja">
            <a:extLst>
              <a:ext uri="{FF2B5EF4-FFF2-40B4-BE49-F238E27FC236}">
                <a16:creationId xmlns:a16="http://schemas.microsoft.com/office/drawing/2014/main" id="{DD0C2421-4E3B-42E0-9761-0A418F1AD3B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38499" y="2186940"/>
            <a:ext cx="7802880" cy="1524000"/>
          </a:xfrm>
          <a:prstGeom prst="rect">
            <a:avLst/>
          </a:prstGeom>
        </p:spPr>
      </p:pic>
      <p:sp>
        <p:nvSpPr>
          <p:cNvPr id="18" name="CuadroTexto 17">
            <a:extLst>
              <a:ext uri="{FF2B5EF4-FFF2-40B4-BE49-F238E27FC236}">
                <a16:creationId xmlns:a16="http://schemas.microsoft.com/office/drawing/2014/main" id="{A350D626-AC32-4612-AEF5-1B73A3D319D7}"/>
              </a:ext>
            </a:extLst>
          </p:cNvPr>
          <p:cNvSpPr txBox="1"/>
          <p:nvPr/>
        </p:nvSpPr>
        <p:spPr>
          <a:xfrm>
            <a:off x="3137558" y="3740720"/>
            <a:ext cx="1490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(training_03)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7C8CB63E-129E-470F-9AF7-0F7604A1D915}"/>
              </a:ext>
            </a:extLst>
          </p:cNvPr>
          <p:cNvSpPr txBox="1"/>
          <p:nvPr/>
        </p:nvSpPr>
        <p:spPr>
          <a:xfrm>
            <a:off x="2210237" y="3864828"/>
            <a:ext cx="675861" cy="307777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dirty="0"/>
              <a:t>≈ 20</a:t>
            </a:r>
          </a:p>
        </p:txBody>
      </p: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761CDBAC-9416-429A-8462-A58F4B0A0618}"/>
              </a:ext>
            </a:extLst>
          </p:cNvPr>
          <p:cNvCxnSpPr>
            <a:cxnSpLocks/>
            <a:endCxn id="19" idx="0"/>
          </p:cNvCxnSpPr>
          <p:nvPr/>
        </p:nvCxnSpPr>
        <p:spPr>
          <a:xfrm>
            <a:off x="1874520" y="3238857"/>
            <a:ext cx="673648" cy="625971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CuadroTexto 24">
            <a:extLst>
              <a:ext uri="{FF2B5EF4-FFF2-40B4-BE49-F238E27FC236}">
                <a16:creationId xmlns:a16="http://schemas.microsoft.com/office/drawing/2014/main" id="{2AAAF565-7D2E-4966-BDFC-71CE81386703}"/>
              </a:ext>
            </a:extLst>
          </p:cNvPr>
          <p:cNvSpPr txBox="1"/>
          <p:nvPr/>
        </p:nvSpPr>
        <p:spPr>
          <a:xfrm>
            <a:off x="1534376" y="4386055"/>
            <a:ext cx="675861" cy="307777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dirty="0"/>
              <a:t>≈ 20</a:t>
            </a:r>
          </a:p>
        </p:txBody>
      </p:sp>
      <p:cxnSp>
        <p:nvCxnSpPr>
          <p:cNvPr id="26" name="Conector recto 25">
            <a:extLst>
              <a:ext uri="{FF2B5EF4-FFF2-40B4-BE49-F238E27FC236}">
                <a16:creationId xmlns:a16="http://schemas.microsoft.com/office/drawing/2014/main" id="{C7F21112-9B18-4693-98A5-3D731ACF7630}"/>
              </a:ext>
            </a:extLst>
          </p:cNvPr>
          <p:cNvCxnSpPr>
            <a:cxnSpLocks/>
            <a:endCxn id="25" idx="0"/>
          </p:cNvCxnSpPr>
          <p:nvPr/>
        </p:nvCxnSpPr>
        <p:spPr>
          <a:xfrm>
            <a:off x="1872306" y="3504680"/>
            <a:ext cx="1" cy="881375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CuadroTexto 28">
            <a:extLst>
              <a:ext uri="{FF2B5EF4-FFF2-40B4-BE49-F238E27FC236}">
                <a16:creationId xmlns:a16="http://schemas.microsoft.com/office/drawing/2014/main" id="{ED0ECF7B-59AE-4A36-9E99-A860911FCF98}"/>
              </a:ext>
            </a:extLst>
          </p:cNvPr>
          <p:cNvSpPr txBox="1"/>
          <p:nvPr/>
        </p:nvSpPr>
        <p:spPr>
          <a:xfrm>
            <a:off x="689550" y="3991227"/>
            <a:ext cx="675861" cy="307777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dirty="0"/>
              <a:t>≈ 200</a:t>
            </a:r>
          </a:p>
        </p:txBody>
      </p:sp>
      <p:cxnSp>
        <p:nvCxnSpPr>
          <p:cNvPr id="30" name="Conector recto 29">
            <a:extLst>
              <a:ext uri="{FF2B5EF4-FFF2-40B4-BE49-F238E27FC236}">
                <a16:creationId xmlns:a16="http://schemas.microsoft.com/office/drawing/2014/main" id="{6415F551-3BF7-49C7-8456-535C293F6B0C}"/>
              </a:ext>
            </a:extLst>
          </p:cNvPr>
          <p:cNvCxnSpPr>
            <a:cxnSpLocks/>
            <a:endCxn id="29" idx="0"/>
          </p:cNvCxnSpPr>
          <p:nvPr/>
        </p:nvCxnSpPr>
        <p:spPr>
          <a:xfrm flipH="1">
            <a:off x="1027481" y="3551843"/>
            <a:ext cx="673647" cy="439384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CuadroTexto 31">
            <a:extLst>
              <a:ext uri="{FF2B5EF4-FFF2-40B4-BE49-F238E27FC236}">
                <a16:creationId xmlns:a16="http://schemas.microsoft.com/office/drawing/2014/main" id="{14ED8364-7F82-4A46-942B-705E7DD7ACCD}"/>
              </a:ext>
            </a:extLst>
          </p:cNvPr>
          <p:cNvSpPr txBox="1"/>
          <p:nvPr/>
        </p:nvSpPr>
        <p:spPr>
          <a:xfrm>
            <a:off x="4714161" y="4172605"/>
            <a:ext cx="675861" cy="307777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dirty="0"/>
              <a:t>≈ 170</a:t>
            </a:r>
          </a:p>
        </p:txBody>
      </p:sp>
      <p:cxnSp>
        <p:nvCxnSpPr>
          <p:cNvPr id="33" name="Conector recto 32">
            <a:extLst>
              <a:ext uri="{FF2B5EF4-FFF2-40B4-BE49-F238E27FC236}">
                <a16:creationId xmlns:a16="http://schemas.microsoft.com/office/drawing/2014/main" id="{487B0CCC-07EB-4B2C-9565-17874551DD19}"/>
              </a:ext>
            </a:extLst>
          </p:cNvPr>
          <p:cNvCxnSpPr>
            <a:cxnSpLocks/>
            <a:endCxn id="32" idx="0"/>
          </p:cNvCxnSpPr>
          <p:nvPr/>
        </p:nvCxnSpPr>
        <p:spPr>
          <a:xfrm>
            <a:off x="4378444" y="3546634"/>
            <a:ext cx="673648" cy="625971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CuadroTexto 33">
            <a:extLst>
              <a:ext uri="{FF2B5EF4-FFF2-40B4-BE49-F238E27FC236}">
                <a16:creationId xmlns:a16="http://schemas.microsoft.com/office/drawing/2014/main" id="{8E302BB2-F232-4C1B-A1FD-53A38A161901}"/>
              </a:ext>
            </a:extLst>
          </p:cNvPr>
          <p:cNvSpPr txBox="1"/>
          <p:nvPr/>
        </p:nvSpPr>
        <p:spPr>
          <a:xfrm>
            <a:off x="139270" y="3392745"/>
            <a:ext cx="675861" cy="307777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dirty="0"/>
              <a:t>≈ 25</a:t>
            </a:r>
          </a:p>
        </p:txBody>
      </p:sp>
      <p:cxnSp>
        <p:nvCxnSpPr>
          <p:cNvPr id="35" name="Conector recto 34">
            <a:extLst>
              <a:ext uri="{FF2B5EF4-FFF2-40B4-BE49-F238E27FC236}">
                <a16:creationId xmlns:a16="http://schemas.microsoft.com/office/drawing/2014/main" id="{F69362B6-4535-42EE-AB2A-7B4A540F9211}"/>
              </a:ext>
            </a:extLst>
          </p:cNvPr>
          <p:cNvCxnSpPr>
            <a:cxnSpLocks/>
          </p:cNvCxnSpPr>
          <p:nvPr/>
        </p:nvCxnSpPr>
        <p:spPr>
          <a:xfrm flipH="1" flipV="1">
            <a:off x="784860" y="3546634"/>
            <a:ext cx="328211" cy="1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CuadroTexto 37">
            <a:extLst>
              <a:ext uri="{FF2B5EF4-FFF2-40B4-BE49-F238E27FC236}">
                <a16:creationId xmlns:a16="http://schemas.microsoft.com/office/drawing/2014/main" id="{78C69B4D-47D9-441E-8A0F-DEE109558CA2}"/>
              </a:ext>
            </a:extLst>
          </p:cNvPr>
          <p:cNvSpPr txBox="1"/>
          <p:nvPr/>
        </p:nvSpPr>
        <p:spPr>
          <a:xfrm>
            <a:off x="139270" y="2539497"/>
            <a:ext cx="675861" cy="307777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dirty="0"/>
              <a:t>≈ 40</a:t>
            </a:r>
          </a:p>
        </p:txBody>
      </p:sp>
      <p:cxnSp>
        <p:nvCxnSpPr>
          <p:cNvPr id="39" name="Conector recto 38">
            <a:extLst>
              <a:ext uri="{FF2B5EF4-FFF2-40B4-BE49-F238E27FC236}">
                <a16:creationId xmlns:a16="http://schemas.microsoft.com/office/drawing/2014/main" id="{6B38FE4B-3571-414A-8C07-DC1BDE835976}"/>
              </a:ext>
            </a:extLst>
          </p:cNvPr>
          <p:cNvCxnSpPr>
            <a:cxnSpLocks/>
          </p:cNvCxnSpPr>
          <p:nvPr/>
        </p:nvCxnSpPr>
        <p:spPr>
          <a:xfrm flipH="1" flipV="1">
            <a:off x="815131" y="2717630"/>
            <a:ext cx="297940" cy="230523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5633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ip dir="r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43B1EAD-DF60-47B7-8FC5-2E03C5E7D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7900" y="445025"/>
            <a:ext cx="4629300" cy="534175"/>
          </a:xfrm>
        </p:spPr>
        <p:txBody>
          <a:bodyPr/>
          <a:lstStyle/>
          <a:p>
            <a:r>
              <a:rPr lang="es-ES" dirty="0"/>
              <a:t>Test con peor iluminación</a:t>
            </a:r>
          </a:p>
        </p:txBody>
      </p:sp>
      <p:cxnSp>
        <p:nvCxnSpPr>
          <p:cNvPr id="4" name="Google Shape;216;p44">
            <a:extLst>
              <a:ext uri="{FF2B5EF4-FFF2-40B4-BE49-F238E27FC236}">
                <a16:creationId xmlns:a16="http://schemas.microsoft.com/office/drawing/2014/main" id="{24491DD3-611D-42E3-BB63-A3B6C04762C1}"/>
              </a:ext>
            </a:extLst>
          </p:cNvPr>
          <p:cNvCxnSpPr>
            <a:cxnSpLocks/>
          </p:cNvCxnSpPr>
          <p:nvPr/>
        </p:nvCxnSpPr>
        <p:spPr>
          <a:xfrm>
            <a:off x="2467900" y="414022"/>
            <a:ext cx="4208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8" name="Imagen 7" descr="Imagen que contiene gato, viejo, plato, calle&#10;&#10;Descripción generada automáticamente">
            <a:extLst>
              <a:ext uri="{FF2B5EF4-FFF2-40B4-BE49-F238E27FC236}">
                <a16:creationId xmlns:a16="http://schemas.microsoft.com/office/drawing/2014/main" id="{616CC998-12B6-4CAA-99D4-29E90C69666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70400" y="1050931"/>
            <a:ext cx="6307200" cy="1157613"/>
          </a:xfrm>
          <a:prstGeom prst="rect">
            <a:avLst/>
          </a:prstGeom>
        </p:spPr>
      </p:pic>
      <p:pic>
        <p:nvPicPr>
          <p:cNvPr id="11" name="Imagen 10" descr="Imagen en blanco y negro&#10;&#10;Descripción generada automáticamente con confianza baja">
            <a:extLst>
              <a:ext uri="{FF2B5EF4-FFF2-40B4-BE49-F238E27FC236}">
                <a16:creationId xmlns:a16="http://schemas.microsoft.com/office/drawing/2014/main" id="{FE09C3EB-2FB4-4EF6-ACF8-1DECDC99EBB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70400" y="2355564"/>
            <a:ext cx="6307204" cy="1157613"/>
          </a:xfrm>
          <a:prstGeom prst="rect">
            <a:avLst/>
          </a:prstGeom>
        </p:spPr>
      </p:pic>
      <p:pic>
        <p:nvPicPr>
          <p:cNvPr id="13" name="Imagen 12" descr="Dibujo en blanco y negro&#10;&#10;Descripción generada automáticamente con confianza media">
            <a:extLst>
              <a:ext uri="{FF2B5EF4-FFF2-40B4-BE49-F238E27FC236}">
                <a16:creationId xmlns:a16="http://schemas.microsoft.com/office/drawing/2014/main" id="{F858FD3E-A7FE-429A-A03D-E75C9CF9EDF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70400" y="3660197"/>
            <a:ext cx="6307200" cy="1157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399887"/>
      </p:ext>
    </p:extLst>
  </p:cSld>
  <p:clrMapOvr>
    <a:masterClrMapping/>
  </p:clrMapOvr>
  <p:transition spd="slow">
    <p:pull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43B1EAD-DF60-47B7-8FC5-2E03C5E7D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7900" y="445025"/>
            <a:ext cx="4629300" cy="534175"/>
          </a:xfrm>
        </p:spPr>
        <p:txBody>
          <a:bodyPr/>
          <a:lstStyle/>
          <a:p>
            <a:r>
              <a:rPr lang="es-ES" dirty="0"/>
              <a:t>Test con peor iluminación</a:t>
            </a:r>
          </a:p>
        </p:txBody>
      </p:sp>
      <p:cxnSp>
        <p:nvCxnSpPr>
          <p:cNvPr id="4" name="Google Shape;216;p44">
            <a:extLst>
              <a:ext uri="{FF2B5EF4-FFF2-40B4-BE49-F238E27FC236}">
                <a16:creationId xmlns:a16="http://schemas.microsoft.com/office/drawing/2014/main" id="{24491DD3-611D-42E3-BB63-A3B6C04762C1}"/>
              </a:ext>
            </a:extLst>
          </p:cNvPr>
          <p:cNvCxnSpPr>
            <a:cxnSpLocks/>
          </p:cNvCxnSpPr>
          <p:nvPr/>
        </p:nvCxnSpPr>
        <p:spPr>
          <a:xfrm>
            <a:off x="2467900" y="414022"/>
            <a:ext cx="4208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8" name="Imagen 7" descr="Imagen que contiene gato, viejo, plato, calle&#10;&#10;Descripción generada automáticamente">
            <a:extLst>
              <a:ext uri="{FF2B5EF4-FFF2-40B4-BE49-F238E27FC236}">
                <a16:creationId xmlns:a16="http://schemas.microsoft.com/office/drawing/2014/main" id="{616CC998-12B6-4CAA-99D4-29E90C69666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70400" y="1050931"/>
            <a:ext cx="6307200" cy="1157613"/>
          </a:xfrm>
          <a:prstGeom prst="rect">
            <a:avLst/>
          </a:prstGeom>
        </p:spPr>
      </p:pic>
      <p:pic>
        <p:nvPicPr>
          <p:cNvPr id="5" name="Imagen 4" descr="Imagen en blanco y negro&#10;&#10;Descripción generada automáticamente con confianza baja">
            <a:extLst>
              <a:ext uri="{FF2B5EF4-FFF2-40B4-BE49-F238E27FC236}">
                <a16:creationId xmlns:a16="http://schemas.microsoft.com/office/drawing/2014/main" id="{4B48EB35-B59B-4E61-AE1E-8611BBCEAF0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70399" y="2310914"/>
            <a:ext cx="6307201" cy="1157613"/>
          </a:xfrm>
          <a:prstGeom prst="rect">
            <a:avLst/>
          </a:prstGeom>
        </p:spPr>
      </p:pic>
      <p:pic>
        <p:nvPicPr>
          <p:cNvPr id="7" name="Imagen 6" descr="Dibujo en blanco y negro&#10;&#10;Descripción generada automáticamente con confianza media">
            <a:extLst>
              <a:ext uri="{FF2B5EF4-FFF2-40B4-BE49-F238E27FC236}">
                <a16:creationId xmlns:a16="http://schemas.microsoft.com/office/drawing/2014/main" id="{F9107D38-FE22-4E00-B8D1-DC9DCA2A8B8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70399" y="3586749"/>
            <a:ext cx="6307201" cy="1157613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3546A833-C211-42F7-972B-FC500DA86362}"/>
              </a:ext>
            </a:extLst>
          </p:cNvPr>
          <p:cNvSpPr/>
          <p:nvPr/>
        </p:nvSpPr>
        <p:spPr>
          <a:xfrm>
            <a:off x="4326731" y="4169569"/>
            <a:ext cx="295275" cy="221456"/>
          </a:xfrm>
          <a:prstGeom prst="rect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20678306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Gráfico 14">
            <a:extLst>
              <a:ext uri="{FF2B5EF4-FFF2-40B4-BE49-F238E27FC236}">
                <a16:creationId xmlns:a16="http://schemas.microsoft.com/office/drawing/2014/main" id="{7C9002DC-7610-4CB2-A5D1-ACCBB4981C9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65396942"/>
              </p:ext>
            </p:extLst>
          </p:nvPr>
        </p:nvGraphicFramePr>
        <p:xfrm>
          <a:off x="135467" y="415084"/>
          <a:ext cx="8884355" cy="364631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5" name="Google Shape;216;p44">
            <a:extLst>
              <a:ext uri="{FF2B5EF4-FFF2-40B4-BE49-F238E27FC236}">
                <a16:creationId xmlns:a16="http://schemas.microsoft.com/office/drawing/2014/main" id="{92377FB4-46AB-440B-93A9-4F0F47F43ACA}"/>
              </a:ext>
            </a:extLst>
          </p:cNvPr>
          <p:cNvCxnSpPr>
            <a:cxnSpLocks/>
          </p:cNvCxnSpPr>
          <p:nvPr/>
        </p:nvCxnSpPr>
        <p:spPr>
          <a:xfrm>
            <a:off x="474781" y="321299"/>
            <a:ext cx="5843957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7" name="Google Shape;215;p44">
            <a:extLst>
              <a:ext uri="{FF2B5EF4-FFF2-40B4-BE49-F238E27FC236}">
                <a16:creationId xmlns:a16="http://schemas.microsoft.com/office/drawing/2014/main" id="{FAA3E781-2A1C-4393-9506-404296E079A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" y="3951111"/>
            <a:ext cx="8590844" cy="10117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40000" lvl="0">
              <a:spcBef>
                <a:spcPts val="600"/>
              </a:spcBef>
              <a:buClr>
                <a:schemeClr val="accent2"/>
              </a:buClr>
              <a:buFont typeface="Wingdings" panose="05000000000000000000" pitchFamily="2" charset="2"/>
              <a:buChar char="Ø"/>
            </a:pPr>
            <a:r>
              <a:rPr lang="es-ES" sz="1800" dirty="0" err="1">
                <a:solidFill>
                  <a:srgbClr val="FFAB40"/>
                </a:solidFill>
              </a:rPr>
              <a:t>Umbralización</a:t>
            </a:r>
            <a:r>
              <a:rPr lang="es-ES" sz="1800" dirty="0">
                <a:solidFill>
                  <a:srgbClr val="FFAB40"/>
                </a:solidFill>
              </a:rPr>
              <a:t> local: </a:t>
            </a:r>
            <a:r>
              <a:rPr lang="es-ES" sz="1800" dirty="0">
                <a:solidFill>
                  <a:schemeClr val="bg1"/>
                </a:solidFill>
              </a:rPr>
              <a:t>umbral de la media </a:t>
            </a:r>
          </a:p>
          <a:p>
            <a:pPr marL="540000" lvl="0">
              <a:spcBef>
                <a:spcPts val="600"/>
              </a:spcBef>
              <a:buClr>
                <a:schemeClr val="accent2"/>
              </a:buClr>
              <a:buFont typeface="Wingdings" panose="05000000000000000000" pitchFamily="2" charset="2"/>
              <a:buChar char="Ø"/>
            </a:pPr>
            <a:r>
              <a:rPr lang="es-ES" sz="1800" dirty="0" err="1">
                <a:solidFill>
                  <a:srgbClr val="FFAB40"/>
                </a:solidFill>
              </a:rPr>
              <a:t>Umbralización</a:t>
            </a:r>
            <a:r>
              <a:rPr lang="es-ES" sz="1800" dirty="0">
                <a:solidFill>
                  <a:srgbClr val="FFAB40"/>
                </a:solidFill>
              </a:rPr>
              <a:t> global: </a:t>
            </a:r>
            <a:r>
              <a:rPr lang="es-ES" sz="1800" dirty="0">
                <a:solidFill>
                  <a:schemeClr val="bg1"/>
                </a:solidFill>
              </a:rPr>
              <a:t>umbral OTSU</a:t>
            </a:r>
          </a:p>
        </p:txBody>
      </p:sp>
    </p:spTree>
    <p:extLst>
      <p:ext uri="{BB962C8B-B14F-4D97-AF65-F5344CB8AC3E}">
        <p14:creationId xmlns:p14="http://schemas.microsoft.com/office/powerpoint/2010/main" val="146712447"/>
      </p:ext>
    </p:extLst>
  </p:cSld>
  <p:clrMapOvr>
    <a:masterClrMapping/>
  </p:clrMapOvr>
  <p:transition spd="slow">
    <p:cover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14;p44">
            <a:extLst>
              <a:ext uri="{FF2B5EF4-FFF2-40B4-BE49-F238E27FC236}">
                <a16:creationId xmlns:a16="http://schemas.microsoft.com/office/drawing/2014/main" id="{90396134-946D-48B6-8591-058EFF9ACB9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38499" y="445024"/>
            <a:ext cx="5580065" cy="52235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s-ES" dirty="0"/>
              <a:t>Comparación de resultados</a:t>
            </a:r>
          </a:p>
        </p:txBody>
      </p:sp>
      <p:cxnSp>
        <p:nvCxnSpPr>
          <p:cNvPr id="5" name="Google Shape;216;p44">
            <a:extLst>
              <a:ext uri="{FF2B5EF4-FFF2-40B4-BE49-F238E27FC236}">
                <a16:creationId xmlns:a16="http://schemas.microsoft.com/office/drawing/2014/main" id="{AEAF76C6-D1EE-408B-A826-A9B82F107C77}"/>
              </a:ext>
            </a:extLst>
          </p:cNvPr>
          <p:cNvCxnSpPr>
            <a:cxnSpLocks/>
          </p:cNvCxnSpPr>
          <p:nvPr/>
        </p:nvCxnSpPr>
        <p:spPr>
          <a:xfrm>
            <a:off x="1026200" y="414022"/>
            <a:ext cx="4494067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10" name="Imagen 9" descr="Logotipo&#10;&#10;Descripción generada automáticamente">
            <a:extLst>
              <a:ext uri="{FF2B5EF4-FFF2-40B4-BE49-F238E27FC236}">
                <a16:creationId xmlns:a16="http://schemas.microsoft.com/office/drawing/2014/main" id="{F4504D5E-62C7-4AC1-AACC-DAD75DD9A23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30234" y="1155245"/>
            <a:ext cx="5580065" cy="1024155"/>
          </a:xfrm>
          <a:prstGeom prst="rect">
            <a:avLst/>
          </a:prstGeom>
        </p:spPr>
      </p:pic>
      <p:pic>
        <p:nvPicPr>
          <p:cNvPr id="18" name="Imagen 17" descr="Logotipo&#10;&#10;Descripción generada automáticamente">
            <a:extLst>
              <a:ext uri="{FF2B5EF4-FFF2-40B4-BE49-F238E27FC236}">
                <a16:creationId xmlns:a16="http://schemas.microsoft.com/office/drawing/2014/main" id="{8EBB352B-8146-4736-B910-A1A188D1AE9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47888" y="3726143"/>
            <a:ext cx="5862411" cy="1075977"/>
          </a:xfrm>
          <a:prstGeom prst="rect">
            <a:avLst/>
          </a:prstGeom>
        </p:spPr>
      </p:pic>
      <p:pic>
        <p:nvPicPr>
          <p:cNvPr id="20" name="Imagen 19" descr="Logotipo&#10;&#10;Descripción generada automáticamente">
            <a:extLst>
              <a:ext uri="{FF2B5EF4-FFF2-40B4-BE49-F238E27FC236}">
                <a16:creationId xmlns:a16="http://schemas.microsoft.com/office/drawing/2014/main" id="{4EFEAC43-B55E-443A-A7FE-1B81180D523D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8498" y="2440694"/>
            <a:ext cx="5580065" cy="1024155"/>
          </a:xfrm>
          <a:prstGeom prst="rect">
            <a:avLst/>
          </a:prstGeom>
        </p:spPr>
      </p:pic>
      <p:sp>
        <p:nvSpPr>
          <p:cNvPr id="21" name="Google Shape;215;p44">
            <a:extLst>
              <a:ext uri="{FF2B5EF4-FFF2-40B4-BE49-F238E27FC236}">
                <a16:creationId xmlns:a16="http://schemas.microsoft.com/office/drawing/2014/main" id="{B953E4EE-BCCD-4B1A-94DE-026E2A4F262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78855" y="1324681"/>
            <a:ext cx="2165945" cy="5223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09800" lvl="0" indent="0">
              <a:spcBef>
                <a:spcPts val="600"/>
              </a:spcBef>
              <a:buClr>
                <a:schemeClr val="accent2"/>
              </a:buClr>
              <a:buNone/>
            </a:pPr>
            <a:r>
              <a:rPr lang="es-ES" sz="1800" dirty="0"/>
              <a:t>Umbral global</a:t>
            </a:r>
          </a:p>
        </p:txBody>
      </p:sp>
      <p:sp>
        <p:nvSpPr>
          <p:cNvPr id="22" name="Google Shape;215;p44">
            <a:extLst>
              <a:ext uri="{FF2B5EF4-FFF2-40B4-BE49-F238E27FC236}">
                <a16:creationId xmlns:a16="http://schemas.microsoft.com/office/drawing/2014/main" id="{A51B822D-B21A-445C-A9AD-770B5FCE9DF4}"/>
              </a:ext>
            </a:extLst>
          </p:cNvPr>
          <p:cNvSpPr txBox="1">
            <a:spLocks/>
          </p:cNvSpPr>
          <p:nvPr/>
        </p:nvSpPr>
        <p:spPr>
          <a:xfrm>
            <a:off x="6518563" y="2592211"/>
            <a:ext cx="1910425" cy="522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Char char="●"/>
              <a:defRPr sz="1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Char char="○"/>
              <a:defRPr sz="1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Char char="■"/>
              <a:defRPr sz="1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Char char="●"/>
              <a:defRPr sz="1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Char char="○"/>
              <a:defRPr sz="1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Char char="■"/>
              <a:defRPr sz="1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Char char="●"/>
              <a:defRPr sz="1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Char char="○"/>
              <a:defRPr sz="1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Font typeface="Montserrat"/>
              <a:buChar char="■"/>
              <a:defRPr sz="1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209800" indent="0">
              <a:spcBef>
                <a:spcPts val="600"/>
              </a:spcBef>
              <a:buClr>
                <a:schemeClr val="accent2"/>
              </a:buClr>
              <a:buFont typeface="Montserrat"/>
              <a:buNone/>
            </a:pPr>
            <a:r>
              <a:rPr lang="es-ES" sz="1800" dirty="0"/>
              <a:t>Umbral local</a:t>
            </a:r>
          </a:p>
        </p:txBody>
      </p:sp>
      <p:sp>
        <p:nvSpPr>
          <p:cNvPr id="23" name="Google Shape;215;p44">
            <a:extLst>
              <a:ext uri="{FF2B5EF4-FFF2-40B4-BE49-F238E27FC236}">
                <a16:creationId xmlns:a16="http://schemas.microsoft.com/office/drawing/2014/main" id="{56C69FA5-3F5A-47CD-97FF-037B966BFA1C}"/>
              </a:ext>
            </a:extLst>
          </p:cNvPr>
          <p:cNvSpPr txBox="1">
            <a:spLocks/>
          </p:cNvSpPr>
          <p:nvPr/>
        </p:nvSpPr>
        <p:spPr>
          <a:xfrm>
            <a:off x="-26459" y="4002951"/>
            <a:ext cx="2474347" cy="522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Char char="●"/>
              <a:defRPr sz="1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Char char="○"/>
              <a:defRPr sz="1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Char char="■"/>
              <a:defRPr sz="1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Char char="●"/>
              <a:defRPr sz="1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Char char="○"/>
              <a:defRPr sz="1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Char char="■"/>
              <a:defRPr sz="1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Char char="●"/>
              <a:defRPr sz="1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Char char="○"/>
              <a:defRPr sz="1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Font typeface="Montserrat"/>
              <a:buChar char="■"/>
              <a:defRPr sz="1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209800" indent="0">
              <a:spcBef>
                <a:spcPts val="600"/>
              </a:spcBef>
              <a:buClr>
                <a:schemeClr val="accent2"/>
              </a:buClr>
              <a:buFont typeface="Montserrat"/>
              <a:buNone/>
            </a:pPr>
            <a:r>
              <a:rPr lang="es-ES" sz="1800" dirty="0"/>
              <a:t>Umbral local c=30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8DF44CCF-BF4A-4E5D-97DD-E199AB297ED4}"/>
              </a:ext>
            </a:extLst>
          </p:cNvPr>
          <p:cNvSpPr txBox="1"/>
          <p:nvPr/>
        </p:nvSpPr>
        <p:spPr>
          <a:xfrm>
            <a:off x="5379093" y="872578"/>
            <a:ext cx="1490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(training_03)</a:t>
            </a:r>
          </a:p>
        </p:txBody>
      </p:sp>
    </p:spTree>
    <p:extLst>
      <p:ext uri="{BB962C8B-B14F-4D97-AF65-F5344CB8AC3E}">
        <p14:creationId xmlns:p14="http://schemas.microsoft.com/office/powerpoint/2010/main" val="1809436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3"/>
          <p:cNvSpPr txBox="1">
            <a:spLocks noGrp="1"/>
          </p:cNvSpPr>
          <p:nvPr>
            <p:ph type="title"/>
          </p:nvPr>
        </p:nvSpPr>
        <p:spPr>
          <a:xfrm>
            <a:off x="3760330" y="3758647"/>
            <a:ext cx="5383665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es-ES" sz="3600" dirty="0">
                <a:latin typeface="Montserrat ExtraBold" panose="020B0604020202020204" charset="0"/>
              </a:rPr>
              <a:t>Post-procesamiento de la segmentación</a:t>
            </a:r>
          </a:p>
        </p:txBody>
      </p:sp>
      <p:sp>
        <p:nvSpPr>
          <p:cNvPr id="207" name="Google Shape;207;p43"/>
          <p:cNvSpPr txBox="1">
            <a:spLocks noGrp="1"/>
          </p:cNvSpPr>
          <p:nvPr>
            <p:ph type="title" idx="2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cxnSp>
        <p:nvCxnSpPr>
          <p:cNvPr id="209" name="Google Shape;209;p43"/>
          <p:cNvCxnSpPr/>
          <p:nvPr/>
        </p:nvCxnSpPr>
        <p:spPr>
          <a:xfrm>
            <a:off x="3610750" y="3253297"/>
            <a:ext cx="0" cy="999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2766810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conveyor dir="l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4"/>
          <p:cNvSpPr txBox="1">
            <a:spLocks noGrp="1"/>
          </p:cNvSpPr>
          <p:nvPr>
            <p:ph type="title"/>
          </p:nvPr>
        </p:nvSpPr>
        <p:spPr>
          <a:xfrm>
            <a:off x="938499" y="445024"/>
            <a:ext cx="6067782" cy="52235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s-ES" dirty="0"/>
              <a:t>Corrección de las zonas de interés</a:t>
            </a:r>
          </a:p>
        </p:txBody>
      </p:sp>
      <p:sp>
        <p:nvSpPr>
          <p:cNvPr id="215" name="Google Shape;215;p44"/>
          <p:cNvSpPr txBox="1">
            <a:spLocks noGrp="1"/>
          </p:cNvSpPr>
          <p:nvPr>
            <p:ph type="body" idx="1"/>
          </p:nvPr>
        </p:nvSpPr>
        <p:spPr>
          <a:xfrm>
            <a:off x="938499" y="998383"/>
            <a:ext cx="7028342" cy="209118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600"/>
              </a:spcBef>
              <a:buClr>
                <a:schemeClr val="accent2"/>
              </a:buClr>
              <a:buNone/>
            </a:pPr>
            <a:r>
              <a:rPr lang="es-ES" sz="1800" dirty="0">
                <a:solidFill>
                  <a:schemeClr val="bg1"/>
                </a:solidFill>
              </a:rPr>
              <a:t>Se han aplicado filtros morfológicos (Dilatación y Erosión) para:</a:t>
            </a:r>
          </a:p>
          <a:p>
            <a:pPr marL="360000" lvl="0">
              <a:spcBef>
                <a:spcPts val="600"/>
              </a:spcBef>
              <a:buClr>
                <a:schemeClr val="accent2"/>
              </a:buClr>
              <a:buFont typeface="Wingdings" panose="05000000000000000000" pitchFamily="2" charset="2"/>
              <a:buChar char="Ø"/>
            </a:pPr>
            <a:r>
              <a:rPr lang="es-ES" sz="1800" dirty="0">
                <a:solidFill>
                  <a:schemeClr val="bg1"/>
                </a:solidFill>
              </a:rPr>
              <a:t>Eliminación de objetos pequeños (Erosión - Dilatación)</a:t>
            </a:r>
          </a:p>
          <a:p>
            <a:pPr marL="360000">
              <a:spcBef>
                <a:spcPts val="600"/>
              </a:spcBef>
              <a:buClr>
                <a:schemeClr val="accent2"/>
              </a:buClr>
              <a:buFont typeface="Wingdings" panose="05000000000000000000" pitchFamily="2" charset="2"/>
              <a:buChar char="Ø"/>
            </a:pPr>
            <a:r>
              <a:rPr lang="es-ES" sz="1800" dirty="0">
                <a:solidFill>
                  <a:schemeClr val="bg1"/>
                </a:solidFill>
              </a:rPr>
              <a:t>Corrección de zonas de interés (Dilatación - Erosión)</a:t>
            </a:r>
          </a:p>
          <a:p>
            <a:pPr marL="0" lvl="0" indent="0">
              <a:spcBef>
                <a:spcPts val="600"/>
              </a:spcBef>
              <a:buClr>
                <a:schemeClr val="accent2"/>
              </a:buClr>
              <a:buNone/>
            </a:pPr>
            <a:endParaRPr lang="es-ES" sz="1800" dirty="0">
              <a:solidFill>
                <a:schemeClr val="bg1"/>
              </a:solidFill>
            </a:endParaRPr>
          </a:p>
        </p:txBody>
      </p:sp>
      <p:cxnSp>
        <p:nvCxnSpPr>
          <p:cNvPr id="216" name="Google Shape;216;p44"/>
          <p:cNvCxnSpPr>
            <a:cxnSpLocks/>
          </p:cNvCxnSpPr>
          <p:nvPr/>
        </p:nvCxnSpPr>
        <p:spPr>
          <a:xfrm>
            <a:off x="1026200" y="414022"/>
            <a:ext cx="5597022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4" name="Imagen 3" descr="Logotipo&#10;&#10;Descripción generada automáticamente">
            <a:extLst>
              <a:ext uri="{FF2B5EF4-FFF2-40B4-BE49-F238E27FC236}">
                <a16:creationId xmlns:a16="http://schemas.microsoft.com/office/drawing/2014/main" id="{6F9895B7-4E53-4821-8138-4D0E58BD324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6400" y="2649874"/>
            <a:ext cx="5129048" cy="941377"/>
          </a:xfrm>
          <a:prstGeom prst="rect">
            <a:avLst/>
          </a:prstGeom>
        </p:spPr>
      </p:pic>
      <p:pic>
        <p:nvPicPr>
          <p:cNvPr id="7" name="Imagen 6" descr="Logotipo&#10;&#10;Descripción generada automáticamente">
            <a:extLst>
              <a:ext uri="{FF2B5EF4-FFF2-40B4-BE49-F238E27FC236}">
                <a16:creationId xmlns:a16="http://schemas.microsoft.com/office/drawing/2014/main" id="{2EEC9869-B7B8-45E3-83BC-1D5034187101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89200" y="3830678"/>
            <a:ext cx="5129048" cy="941377"/>
          </a:xfrm>
          <a:prstGeom prst="rect">
            <a:avLst/>
          </a:prstGeom>
        </p:spPr>
      </p:pic>
      <p:pic>
        <p:nvPicPr>
          <p:cNvPr id="11" name="Imagen 10" descr="Logotipo&#10;&#10;Descripción generada automáticamente">
            <a:extLst>
              <a:ext uri="{FF2B5EF4-FFF2-40B4-BE49-F238E27FC236}">
                <a16:creationId xmlns:a16="http://schemas.microsoft.com/office/drawing/2014/main" id="{9EA22FF8-D136-4077-9A57-D0ED4239E269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7766" y="3706226"/>
            <a:ext cx="1008993" cy="1165988"/>
          </a:xfrm>
          <a:prstGeom prst="rect">
            <a:avLst/>
          </a:prstGeom>
          <a:ln w="15875">
            <a:solidFill>
              <a:schemeClr val="accent1"/>
            </a:solidFill>
          </a:ln>
        </p:spPr>
      </p:pic>
      <p:pic>
        <p:nvPicPr>
          <p:cNvPr id="12" name="Imagen 11" descr="Logotipo&#10;&#10;Descripción generada automáticamente">
            <a:extLst>
              <a:ext uri="{FF2B5EF4-FFF2-40B4-BE49-F238E27FC236}">
                <a16:creationId xmlns:a16="http://schemas.microsoft.com/office/drawing/2014/main" id="{6663D31D-C560-4C3F-AE8A-76E187DF2E3B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18785" y="2617334"/>
            <a:ext cx="799557" cy="903847"/>
          </a:xfrm>
          <a:prstGeom prst="rect">
            <a:avLst/>
          </a:prstGeom>
          <a:ln w="15875">
            <a:solidFill>
              <a:schemeClr val="accent1"/>
            </a:solidFill>
          </a:ln>
        </p:spPr>
      </p:pic>
      <p:sp>
        <p:nvSpPr>
          <p:cNvPr id="13" name="Rectángulo 12">
            <a:extLst>
              <a:ext uri="{FF2B5EF4-FFF2-40B4-BE49-F238E27FC236}">
                <a16:creationId xmlns:a16="http://schemas.microsoft.com/office/drawing/2014/main" id="{75FCFFB8-ABAD-477F-ACEA-49B81370A234}"/>
              </a:ext>
            </a:extLst>
          </p:cNvPr>
          <p:cNvSpPr/>
          <p:nvPr/>
        </p:nvSpPr>
        <p:spPr>
          <a:xfrm>
            <a:off x="4645572" y="3803861"/>
            <a:ext cx="230989" cy="341256"/>
          </a:xfrm>
          <a:prstGeom prst="rect">
            <a:avLst/>
          </a:prstGeom>
          <a:noFill/>
          <a:ln w="158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B9F269C2-90C8-4BF6-AF68-9CCD4455973E}"/>
              </a:ext>
            </a:extLst>
          </p:cNvPr>
          <p:cNvCxnSpPr>
            <a:cxnSpLocks/>
            <a:stCxn id="12" idx="1"/>
            <a:endCxn id="13" idx="0"/>
          </p:cNvCxnSpPr>
          <p:nvPr/>
        </p:nvCxnSpPr>
        <p:spPr>
          <a:xfrm flipH="1">
            <a:off x="4761067" y="3069258"/>
            <a:ext cx="1357718" cy="734603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ángulo 17">
            <a:extLst>
              <a:ext uri="{FF2B5EF4-FFF2-40B4-BE49-F238E27FC236}">
                <a16:creationId xmlns:a16="http://schemas.microsoft.com/office/drawing/2014/main" id="{0FEEADE8-3953-4E36-9BC8-12775445E59E}"/>
              </a:ext>
            </a:extLst>
          </p:cNvPr>
          <p:cNvSpPr/>
          <p:nvPr/>
        </p:nvSpPr>
        <p:spPr>
          <a:xfrm>
            <a:off x="1287517" y="2686628"/>
            <a:ext cx="230989" cy="341256"/>
          </a:xfrm>
          <a:prstGeom prst="rect">
            <a:avLst/>
          </a:prstGeom>
          <a:noFill/>
          <a:ln w="158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CEF97CDD-81B7-4F20-BF3C-5F0E5C6A8B54}"/>
              </a:ext>
            </a:extLst>
          </p:cNvPr>
          <p:cNvCxnSpPr>
            <a:cxnSpLocks/>
            <a:endCxn id="11" idx="0"/>
          </p:cNvCxnSpPr>
          <p:nvPr/>
        </p:nvCxnSpPr>
        <p:spPr>
          <a:xfrm flipH="1">
            <a:off x="1282263" y="3027884"/>
            <a:ext cx="109748" cy="678342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uadroTexto 14">
            <a:extLst>
              <a:ext uri="{FF2B5EF4-FFF2-40B4-BE49-F238E27FC236}">
                <a16:creationId xmlns:a16="http://schemas.microsoft.com/office/drawing/2014/main" id="{9E25FF22-534B-4913-AC87-8B35AFDBF9D3}"/>
              </a:ext>
            </a:extLst>
          </p:cNvPr>
          <p:cNvSpPr txBox="1"/>
          <p:nvPr/>
        </p:nvSpPr>
        <p:spPr>
          <a:xfrm>
            <a:off x="2352625" y="3618068"/>
            <a:ext cx="1490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(training_03)</a:t>
            </a:r>
          </a:p>
        </p:txBody>
      </p:sp>
    </p:spTree>
    <p:extLst>
      <p:ext uri="{BB962C8B-B14F-4D97-AF65-F5344CB8AC3E}">
        <p14:creationId xmlns:p14="http://schemas.microsoft.com/office/powerpoint/2010/main" val="3022402680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4"/>
          <p:cNvSpPr txBox="1">
            <a:spLocks noGrp="1"/>
          </p:cNvSpPr>
          <p:nvPr>
            <p:ph type="title"/>
          </p:nvPr>
        </p:nvSpPr>
        <p:spPr>
          <a:xfrm>
            <a:off x="938499" y="445024"/>
            <a:ext cx="5580065" cy="52235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s-ES" dirty="0"/>
              <a:t>Eliminación de ruido</a:t>
            </a:r>
          </a:p>
        </p:txBody>
      </p:sp>
      <p:sp>
        <p:nvSpPr>
          <p:cNvPr id="215" name="Google Shape;215;p44"/>
          <p:cNvSpPr txBox="1">
            <a:spLocks noGrp="1"/>
          </p:cNvSpPr>
          <p:nvPr>
            <p:ph type="body" idx="1"/>
          </p:nvPr>
        </p:nvSpPr>
        <p:spPr>
          <a:xfrm>
            <a:off x="938499" y="998383"/>
            <a:ext cx="6494465" cy="209118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600"/>
              </a:spcBef>
              <a:buClr>
                <a:schemeClr val="accent2"/>
              </a:buClr>
              <a:buNone/>
            </a:pPr>
            <a:r>
              <a:rPr lang="es-ES" sz="1800" dirty="0"/>
              <a:t>Eliminación de objetos que no atraviesen la línea horizontal de la imagen.</a:t>
            </a:r>
          </a:p>
        </p:txBody>
      </p:sp>
      <p:cxnSp>
        <p:nvCxnSpPr>
          <p:cNvPr id="216" name="Google Shape;216;p44"/>
          <p:cNvCxnSpPr>
            <a:cxnSpLocks/>
          </p:cNvCxnSpPr>
          <p:nvPr/>
        </p:nvCxnSpPr>
        <p:spPr>
          <a:xfrm>
            <a:off x="1026200" y="414022"/>
            <a:ext cx="3379545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5" name="Imagen 4" descr="Imagen en blanco y negro&#10;&#10;Descripción generada automáticamente con confianza baja">
            <a:extLst>
              <a:ext uri="{FF2B5EF4-FFF2-40B4-BE49-F238E27FC236}">
                <a16:creationId xmlns:a16="http://schemas.microsoft.com/office/drawing/2014/main" id="{DEFA0C13-918F-468F-A2E8-70D22B261B0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24767" y="1926992"/>
            <a:ext cx="6494466" cy="1289516"/>
          </a:xfrm>
          <a:prstGeom prst="rect">
            <a:avLst/>
          </a:prstGeom>
        </p:spPr>
      </p:pic>
      <p:pic>
        <p:nvPicPr>
          <p:cNvPr id="8" name="Imagen 7" descr="Logotipo&#10;&#10;Descripción generada automáticamente">
            <a:extLst>
              <a:ext uri="{FF2B5EF4-FFF2-40B4-BE49-F238E27FC236}">
                <a16:creationId xmlns:a16="http://schemas.microsoft.com/office/drawing/2014/main" id="{78485DE9-D2E9-4952-9A29-7BFB897278C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24767" y="3376456"/>
            <a:ext cx="6533304" cy="1322020"/>
          </a:xfrm>
          <a:prstGeom prst="rect">
            <a:avLst/>
          </a:prstGeom>
        </p:spPr>
      </p:pic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E189DE02-E19F-4A15-B93F-DA3AA7B67C51}"/>
              </a:ext>
            </a:extLst>
          </p:cNvPr>
          <p:cNvCxnSpPr>
            <a:stCxn id="5" idx="1"/>
            <a:endCxn id="5" idx="3"/>
          </p:cNvCxnSpPr>
          <p:nvPr/>
        </p:nvCxnSpPr>
        <p:spPr>
          <a:xfrm>
            <a:off x="1324767" y="2571750"/>
            <a:ext cx="6494466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CuadroTexto 16">
            <a:extLst>
              <a:ext uri="{FF2B5EF4-FFF2-40B4-BE49-F238E27FC236}">
                <a16:creationId xmlns:a16="http://schemas.microsoft.com/office/drawing/2014/main" id="{CE1F57B1-DA03-4F93-9F0E-B75FDC7D4AC8}"/>
              </a:ext>
            </a:extLst>
          </p:cNvPr>
          <p:cNvSpPr txBox="1"/>
          <p:nvPr/>
        </p:nvSpPr>
        <p:spPr>
          <a:xfrm>
            <a:off x="6715368" y="1603715"/>
            <a:ext cx="1490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(training_02)</a:t>
            </a:r>
          </a:p>
        </p:txBody>
      </p:sp>
    </p:spTree>
    <p:extLst>
      <p:ext uri="{BB962C8B-B14F-4D97-AF65-F5344CB8AC3E}">
        <p14:creationId xmlns:p14="http://schemas.microsoft.com/office/powerpoint/2010/main" val="360216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switch dir="r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9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54387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AB40"/>
                </a:solidFill>
              </a:rPr>
              <a:t>Sistema de reconocimiento de caracteres en matrículas</a:t>
            </a:r>
            <a:endParaRPr dirty="0">
              <a:solidFill>
                <a:srgbClr val="FFAB40"/>
              </a:solidFill>
            </a:endParaRPr>
          </a:p>
        </p:txBody>
      </p:sp>
      <p:sp>
        <p:nvSpPr>
          <p:cNvPr id="171" name="Google Shape;171;p39"/>
          <p:cNvSpPr txBox="1">
            <a:spLocks noGrp="1"/>
          </p:cNvSpPr>
          <p:nvPr>
            <p:ph type="body" idx="1"/>
          </p:nvPr>
        </p:nvSpPr>
        <p:spPr>
          <a:xfrm>
            <a:off x="938500" y="1303070"/>
            <a:ext cx="7172100" cy="179520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s-ES" sz="1800" dirty="0"/>
              <a:t>Este sistema trata de </a:t>
            </a:r>
            <a:r>
              <a:rPr lang="es-ES" sz="1800" dirty="0">
                <a:solidFill>
                  <a:srgbClr val="FFAB40"/>
                </a:solidFill>
              </a:rPr>
              <a:t>identificar</a:t>
            </a:r>
            <a:r>
              <a:rPr lang="es-ES" sz="1800" dirty="0"/>
              <a:t> los caracteres en matriculas de la Unión Europea (EU). </a:t>
            </a:r>
          </a:p>
          <a:p>
            <a:pPr marL="0" indent="0">
              <a:buNone/>
            </a:pPr>
            <a:endParaRPr lang="es-ES" sz="1800" dirty="0"/>
          </a:p>
          <a:p>
            <a:pPr marL="0" indent="0">
              <a:buNone/>
            </a:pPr>
            <a:r>
              <a:rPr lang="es-ES" sz="1800" dirty="0"/>
              <a:t>Mundialmente se conocen como  sistemas  </a:t>
            </a:r>
            <a:r>
              <a:rPr lang="es-ES" sz="1800" dirty="0">
                <a:solidFill>
                  <a:srgbClr val="FFAB40"/>
                </a:solidFill>
              </a:rPr>
              <a:t>ANPR</a:t>
            </a:r>
            <a:r>
              <a:rPr lang="es-ES" sz="1800" dirty="0"/>
              <a:t> o </a:t>
            </a:r>
            <a:r>
              <a:rPr lang="es-ES" sz="1800" dirty="0">
                <a:solidFill>
                  <a:srgbClr val="FFAB40"/>
                </a:solidFill>
              </a:rPr>
              <a:t>LPR.</a:t>
            </a:r>
            <a:endParaRPr lang="es-ES" sz="1800" dirty="0"/>
          </a:p>
          <a:p>
            <a:pPr marL="0" indent="0">
              <a:buNone/>
            </a:pPr>
            <a:endParaRPr lang="en-US" dirty="0"/>
          </a:p>
          <a:p>
            <a:pPr marL="0" lvl="0" indent="0">
              <a:buNone/>
            </a:pPr>
            <a:endParaRPr lang="es-ES" dirty="0"/>
          </a:p>
          <a:p>
            <a:pPr marL="0" lvl="0" indent="0">
              <a:buNone/>
            </a:pPr>
            <a:endParaRPr lang="es-ES" dirty="0"/>
          </a:p>
          <a:p>
            <a:pPr marL="0" lvl="0" indent="0">
              <a:buNone/>
            </a:pPr>
            <a:endParaRPr lang="es-ES" dirty="0"/>
          </a:p>
        </p:txBody>
      </p:sp>
      <p:cxnSp>
        <p:nvCxnSpPr>
          <p:cNvPr id="172" name="Google Shape;172;p39"/>
          <p:cNvCxnSpPr>
            <a:cxnSpLocks/>
          </p:cNvCxnSpPr>
          <p:nvPr/>
        </p:nvCxnSpPr>
        <p:spPr>
          <a:xfrm>
            <a:off x="1026200" y="414022"/>
            <a:ext cx="1558956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2" name="Imagen 1">
            <a:extLst>
              <a:ext uri="{FF2B5EF4-FFF2-40B4-BE49-F238E27FC236}">
                <a16:creationId xmlns:a16="http://schemas.microsoft.com/office/drawing/2014/main" id="{C5981012-64D2-428C-8668-DFA921E757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7622" y="2758673"/>
            <a:ext cx="6568755" cy="1532478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0E7FBB8E-5420-4A2B-9579-BA5DAD3C5C0A}"/>
              </a:ext>
            </a:extLst>
          </p:cNvPr>
          <p:cNvSpPr txBox="1"/>
          <p:nvPr/>
        </p:nvSpPr>
        <p:spPr>
          <a:xfrm>
            <a:off x="6773333" y="4259582"/>
            <a:ext cx="1490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(training_02)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4"/>
          <p:cNvSpPr txBox="1">
            <a:spLocks noGrp="1"/>
          </p:cNvSpPr>
          <p:nvPr>
            <p:ph type="title"/>
          </p:nvPr>
        </p:nvSpPr>
        <p:spPr>
          <a:xfrm>
            <a:off x="938499" y="445024"/>
            <a:ext cx="5580065" cy="8372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s-ES" dirty="0"/>
              <a:t>Detección de los N+1 objetos mas grandes</a:t>
            </a:r>
          </a:p>
        </p:txBody>
      </p:sp>
      <p:cxnSp>
        <p:nvCxnSpPr>
          <p:cNvPr id="216" name="Google Shape;216;p44"/>
          <p:cNvCxnSpPr>
            <a:cxnSpLocks/>
          </p:cNvCxnSpPr>
          <p:nvPr/>
        </p:nvCxnSpPr>
        <p:spPr>
          <a:xfrm>
            <a:off x="1026200" y="414022"/>
            <a:ext cx="464308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7" name="Imagen 6" descr="Logotipo&#10;&#10;Descripción generada automáticamente">
            <a:extLst>
              <a:ext uri="{FF2B5EF4-FFF2-40B4-BE49-F238E27FC236}">
                <a16:creationId xmlns:a16="http://schemas.microsoft.com/office/drawing/2014/main" id="{5C69C988-B508-4B56-A401-D239336AFE6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8499" y="1630373"/>
            <a:ext cx="5129048" cy="941377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334B8604-AE83-4905-8CFB-3521C726A1C1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74731" y="3100034"/>
            <a:ext cx="6106510" cy="1114710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176881BE-4A96-47A6-B753-D055D07DA93B}"/>
              </a:ext>
            </a:extLst>
          </p:cNvPr>
          <p:cNvSpPr txBox="1"/>
          <p:nvPr/>
        </p:nvSpPr>
        <p:spPr>
          <a:xfrm>
            <a:off x="4924213" y="2571750"/>
            <a:ext cx="1490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(training_03)</a:t>
            </a:r>
          </a:p>
        </p:txBody>
      </p:sp>
    </p:spTree>
    <p:extLst>
      <p:ext uri="{BB962C8B-B14F-4D97-AF65-F5344CB8AC3E}">
        <p14:creationId xmlns:p14="http://schemas.microsoft.com/office/powerpoint/2010/main" val="695316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ip dir="r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3"/>
          <p:cNvSpPr txBox="1">
            <a:spLocks noGrp="1"/>
          </p:cNvSpPr>
          <p:nvPr>
            <p:ph type="title"/>
          </p:nvPr>
        </p:nvSpPr>
        <p:spPr>
          <a:xfrm>
            <a:off x="3760330" y="3453847"/>
            <a:ext cx="4335381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es-ES" sz="3600" dirty="0">
                <a:latin typeface="Montserrat ExtraBold" panose="020B0604020202020204" charset="0"/>
              </a:rPr>
              <a:t>Reconocimiento </a:t>
            </a:r>
          </a:p>
        </p:txBody>
      </p:sp>
      <p:sp>
        <p:nvSpPr>
          <p:cNvPr id="207" name="Google Shape;207;p43"/>
          <p:cNvSpPr txBox="1">
            <a:spLocks noGrp="1"/>
          </p:cNvSpPr>
          <p:nvPr>
            <p:ph type="title" idx="2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cxnSp>
        <p:nvCxnSpPr>
          <p:cNvPr id="209" name="Google Shape;209;p43"/>
          <p:cNvCxnSpPr/>
          <p:nvPr/>
        </p:nvCxnSpPr>
        <p:spPr>
          <a:xfrm>
            <a:off x="3610750" y="3253297"/>
            <a:ext cx="0" cy="999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340561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conveyor dir="l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4"/>
          <p:cNvSpPr txBox="1">
            <a:spLocks noGrp="1"/>
          </p:cNvSpPr>
          <p:nvPr>
            <p:ph type="title"/>
          </p:nvPr>
        </p:nvSpPr>
        <p:spPr>
          <a:xfrm>
            <a:off x="938499" y="414022"/>
            <a:ext cx="4816657" cy="55336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s-ES" dirty="0"/>
              <a:t>Correlación bidimensional</a:t>
            </a:r>
            <a:br>
              <a:rPr lang="es-ES" dirty="0"/>
            </a:br>
            <a:r>
              <a:rPr lang="es-ES" dirty="0"/>
              <a:t>normalizada</a:t>
            </a:r>
          </a:p>
        </p:txBody>
      </p:sp>
      <p:cxnSp>
        <p:nvCxnSpPr>
          <p:cNvPr id="216" name="Google Shape;216;p44"/>
          <p:cNvCxnSpPr>
            <a:cxnSpLocks/>
          </p:cNvCxnSpPr>
          <p:nvPr/>
        </p:nvCxnSpPr>
        <p:spPr>
          <a:xfrm>
            <a:off x="1026200" y="414022"/>
            <a:ext cx="430018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3" name="CuadroTexto 22">
            <a:extLst>
              <a:ext uri="{FF2B5EF4-FFF2-40B4-BE49-F238E27FC236}">
                <a16:creationId xmlns:a16="http://schemas.microsoft.com/office/drawing/2014/main" id="{4963C482-6AE9-4284-B0A6-0B8F0522D240}"/>
              </a:ext>
            </a:extLst>
          </p:cNvPr>
          <p:cNvSpPr txBox="1"/>
          <p:nvPr/>
        </p:nvSpPr>
        <p:spPr>
          <a:xfrm>
            <a:off x="1978266" y="2593257"/>
            <a:ext cx="1490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(training_02)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89273113-440E-4BE3-B0B4-E236622F461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6200" y="1493541"/>
            <a:ext cx="5310846" cy="1078209"/>
          </a:xfrm>
          <a:prstGeom prst="rect">
            <a:avLst/>
          </a:prstGeom>
          <a:ln w="15875">
            <a:solidFill>
              <a:schemeClr val="accent1"/>
            </a:solidFill>
          </a:ln>
        </p:spPr>
      </p:pic>
      <p:pic>
        <p:nvPicPr>
          <p:cNvPr id="9" name="Imagen 8" descr="Imagen que contiene Icono&#10;&#10;Descripción generada automáticamente">
            <a:extLst>
              <a:ext uri="{FF2B5EF4-FFF2-40B4-BE49-F238E27FC236}">
                <a16:creationId xmlns:a16="http://schemas.microsoft.com/office/drawing/2014/main" id="{0B5470B6-F37C-4244-B508-5C0D3ED8DFC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21155" y="2955538"/>
            <a:ext cx="441960" cy="697706"/>
          </a:xfrm>
          <a:prstGeom prst="rect">
            <a:avLst/>
          </a:prstGeom>
          <a:ln w="15875">
            <a:solidFill>
              <a:schemeClr val="accent1"/>
            </a:solidFill>
          </a:ln>
        </p:spPr>
      </p:pic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651C1538-95CA-4A8D-BA96-85D9430DD3CA}"/>
              </a:ext>
            </a:extLst>
          </p:cNvPr>
          <p:cNvCxnSpPr>
            <a:cxnSpLocks/>
            <a:endCxn id="9" idx="0"/>
          </p:cNvCxnSpPr>
          <p:nvPr/>
        </p:nvCxnSpPr>
        <p:spPr>
          <a:xfrm>
            <a:off x="1842135" y="2426992"/>
            <a:ext cx="0" cy="5285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Imagen 24" descr="Icono&#10;&#10;Descripción generada automáticamente">
            <a:extLst>
              <a:ext uri="{FF2B5EF4-FFF2-40B4-BE49-F238E27FC236}">
                <a16:creationId xmlns:a16="http://schemas.microsoft.com/office/drawing/2014/main" id="{A6855054-4A43-4067-8461-45B653F927B3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55725" y="3581797"/>
            <a:ext cx="1172819" cy="1172819"/>
          </a:xfrm>
          <a:prstGeom prst="rect">
            <a:avLst/>
          </a:prstGeom>
        </p:spPr>
      </p:pic>
      <p:sp>
        <p:nvSpPr>
          <p:cNvPr id="38" name="CuadroTexto 37">
            <a:extLst>
              <a:ext uri="{FF2B5EF4-FFF2-40B4-BE49-F238E27FC236}">
                <a16:creationId xmlns:a16="http://schemas.microsoft.com/office/drawing/2014/main" id="{70E42492-AA5E-4575-939E-2B440CBB01BC}"/>
              </a:ext>
            </a:extLst>
          </p:cNvPr>
          <p:cNvSpPr txBox="1"/>
          <p:nvPr/>
        </p:nvSpPr>
        <p:spPr>
          <a:xfrm>
            <a:off x="1312874" y="4509402"/>
            <a:ext cx="10585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(Plantillas)</a:t>
            </a:r>
          </a:p>
        </p:txBody>
      </p:sp>
      <p:pic>
        <p:nvPicPr>
          <p:cNvPr id="35" name="Gráfico 34">
            <a:extLst>
              <a:ext uri="{FF2B5EF4-FFF2-40B4-BE49-F238E27FC236}">
                <a16:creationId xmlns:a16="http://schemas.microsoft.com/office/drawing/2014/main" id="{AE0D9DEE-EADB-430D-A704-2A7381CDB3F4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676897" y="3232944"/>
            <a:ext cx="895103" cy="895103"/>
          </a:xfrm>
          <a:prstGeom prst="rect">
            <a:avLst/>
          </a:prstGeom>
        </p:spPr>
      </p:pic>
      <p:sp>
        <p:nvSpPr>
          <p:cNvPr id="62" name="Cerrar llave 61">
            <a:extLst>
              <a:ext uri="{FF2B5EF4-FFF2-40B4-BE49-F238E27FC236}">
                <a16:creationId xmlns:a16="http://schemas.microsoft.com/office/drawing/2014/main" id="{F806B66D-6DAB-40FC-ABFC-CFE18F3CDBF9}"/>
              </a:ext>
            </a:extLst>
          </p:cNvPr>
          <p:cNvSpPr/>
          <p:nvPr/>
        </p:nvSpPr>
        <p:spPr>
          <a:xfrm>
            <a:off x="2371393" y="3304391"/>
            <a:ext cx="557212" cy="875534"/>
          </a:xfrm>
          <a:prstGeom prst="rightBrace">
            <a:avLst>
              <a:gd name="adj1" fmla="val 8333"/>
              <a:gd name="adj2" fmla="val 10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92" name="Conector recto 191">
            <a:extLst>
              <a:ext uri="{FF2B5EF4-FFF2-40B4-BE49-F238E27FC236}">
                <a16:creationId xmlns:a16="http://schemas.microsoft.com/office/drawing/2014/main" id="{43A82A7F-1F0B-4993-9E69-06033A90C938}"/>
              </a:ext>
            </a:extLst>
          </p:cNvPr>
          <p:cNvCxnSpPr>
            <a:cxnSpLocks/>
            <a:endCxn id="9" idx="3"/>
          </p:cNvCxnSpPr>
          <p:nvPr/>
        </p:nvCxnSpPr>
        <p:spPr>
          <a:xfrm flipH="1">
            <a:off x="2063115" y="3304391"/>
            <a:ext cx="48958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7" name="Conector recto de flecha 196">
            <a:extLst>
              <a:ext uri="{FF2B5EF4-FFF2-40B4-BE49-F238E27FC236}">
                <a16:creationId xmlns:a16="http://schemas.microsoft.com/office/drawing/2014/main" id="{2F4D0A81-C1B2-4BC2-BE20-E78203179DF7}"/>
              </a:ext>
            </a:extLst>
          </p:cNvPr>
          <p:cNvCxnSpPr>
            <a:cxnSpLocks/>
            <a:endCxn id="35" idx="1"/>
          </p:cNvCxnSpPr>
          <p:nvPr/>
        </p:nvCxnSpPr>
        <p:spPr>
          <a:xfrm>
            <a:off x="2649999" y="3680495"/>
            <a:ext cx="1026898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4" name="CuadroTexto 73">
            <a:extLst>
              <a:ext uri="{FF2B5EF4-FFF2-40B4-BE49-F238E27FC236}">
                <a16:creationId xmlns:a16="http://schemas.microsoft.com/office/drawing/2014/main" id="{DA0EF65C-840D-411C-8FF9-F7661AEB20D5}"/>
              </a:ext>
            </a:extLst>
          </p:cNvPr>
          <p:cNvSpPr txBox="1"/>
          <p:nvPr/>
        </p:nvSpPr>
        <p:spPr>
          <a:xfrm>
            <a:off x="2801072" y="4124065"/>
            <a:ext cx="26467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</a:rPr>
              <a:t>(Función de correlación bidimensional normalizada)</a:t>
            </a:r>
          </a:p>
        </p:txBody>
      </p:sp>
      <p:pic>
        <p:nvPicPr>
          <p:cNvPr id="200" name="Gráfico 199">
            <a:extLst>
              <a:ext uri="{FF2B5EF4-FFF2-40B4-BE49-F238E27FC236}">
                <a16:creationId xmlns:a16="http://schemas.microsoft.com/office/drawing/2014/main" id="{DD41D517-3A36-4F42-B2EA-5955E1BAC654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960522" y="3068996"/>
            <a:ext cx="1222997" cy="1222997"/>
          </a:xfrm>
          <a:prstGeom prst="rect">
            <a:avLst/>
          </a:prstGeom>
        </p:spPr>
      </p:pic>
      <p:cxnSp>
        <p:nvCxnSpPr>
          <p:cNvPr id="77" name="Conector recto de flecha 76">
            <a:extLst>
              <a:ext uri="{FF2B5EF4-FFF2-40B4-BE49-F238E27FC236}">
                <a16:creationId xmlns:a16="http://schemas.microsoft.com/office/drawing/2014/main" id="{E6E49074-FF5F-4648-8B98-08C1519BE983}"/>
              </a:ext>
            </a:extLst>
          </p:cNvPr>
          <p:cNvCxnSpPr>
            <a:cxnSpLocks/>
            <a:stCxn id="35" idx="3"/>
            <a:endCxn id="200" idx="1"/>
          </p:cNvCxnSpPr>
          <p:nvPr/>
        </p:nvCxnSpPr>
        <p:spPr>
          <a:xfrm flipV="1">
            <a:off x="4572000" y="3680495"/>
            <a:ext cx="1388522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0" name="CuadroTexto 79">
            <a:extLst>
              <a:ext uri="{FF2B5EF4-FFF2-40B4-BE49-F238E27FC236}">
                <a16:creationId xmlns:a16="http://schemas.microsoft.com/office/drawing/2014/main" id="{5BD5DA5E-4950-4E74-8E90-977709245D01}"/>
              </a:ext>
            </a:extLst>
          </p:cNvPr>
          <p:cNvSpPr txBox="1"/>
          <p:nvPr/>
        </p:nvSpPr>
        <p:spPr>
          <a:xfrm>
            <a:off x="4980705" y="2773269"/>
            <a:ext cx="19596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(Matriz de correlación)</a:t>
            </a:r>
          </a:p>
        </p:txBody>
      </p:sp>
    </p:spTree>
    <p:extLst>
      <p:ext uri="{BB962C8B-B14F-4D97-AF65-F5344CB8AC3E}">
        <p14:creationId xmlns:p14="http://schemas.microsoft.com/office/powerpoint/2010/main" val="1792761441"/>
      </p:ext>
    </p:extLst>
  </p:cSld>
  <p:clrMapOvr>
    <a:masterClrMapping/>
  </p:clrMapOvr>
  <p:transition spd="slow">
    <p:push dir="u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6" name="Google Shape;216;p44"/>
          <p:cNvCxnSpPr>
            <a:cxnSpLocks/>
          </p:cNvCxnSpPr>
          <p:nvPr/>
        </p:nvCxnSpPr>
        <p:spPr>
          <a:xfrm>
            <a:off x="2885301" y="410486"/>
            <a:ext cx="3373395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6" name="Google Shape;214;p44">
            <a:extLst>
              <a:ext uri="{FF2B5EF4-FFF2-40B4-BE49-F238E27FC236}">
                <a16:creationId xmlns:a16="http://schemas.microsoft.com/office/drawing/2014/main" id="{EE2E8CB5-DB39-496B-8DE8-6D3816481DF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38036" y="414022"/>
            <a:ext cx="3667927" cy="55336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s-ES" sz="2400" dirty="0">
                <a:solidFill>
                  <a:srgbClr val="FFAB40"/>
                </a:solidFill>
              </a:rPr>
              <a:t>Matriz de correlación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9B346A87-D0A6-48BF-8265-49EEF256E4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62744" y="1270967"/>
            <a:ext cx="4418511" cy="2996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259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 isInverted="1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4"/>
          <p:cNvSpPr txBox="1">
            <a:spLocks noGrp="1"/>
          </p:cNvSpPr>
          <p:nvPr>
            <p:ph type="title"/>
          </p:nvPr>
        </p:nvSpPr>
        <p:spPr>
          <a:xfrm>
            <a:off x="1348900" y="441489"/>
            <a:ext cx="66071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s-ES" dirty="0"/>
              <a:t>Correlación bidimensional normalizada</a:t>
            </a:r>
          </a:p>
        </p:txBody>
      </p:sp>
      <p:cxnSp>
        <p:nvCxnSpPr>
          <p:cNvPr id="216" name="Google Shape;216;p44"/>
          <p:cNvCxnSpPr>
            <a:cxnSpLocks/>
          </p:cNvCxnSpPr>
          <p:nvPr/>
        </p:nvCxnSpPr>
        <p:spPr>
          <a:xfrm>
            <a:off x="1436600" y="410486"/>
            <a:ext cx="6368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uadroTexto 2">
                <a:extLst>
                  <a:ext uri="{FF2B5EF4-FFF2-40B4-BE49-F238E27FC236}">
                    <a16:creationId xmlns:a16="http://schemas.microsoft.com/office/drawing/2014/main" id="{CB6A8021-019F-465C-A3B5-A5FDCE329D48}"/>
                  </a:ext>
                </a:extLst>
              </p:cNvPr>
              <p:cNvSpPr txBox="1"/>
              <p:nvPr/>
            </p:nvSpPr>
            <p:spPr>
              <a:xfrm>
                <a:off x="3130386" y="3025320"/>
                <a:ext cx="2883225" cy="4090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𝑉𝑎𝑙𝑜𝑟𝐶𝑜𝑟𝑟𝑒𝑙𝑎𝑐𝑖</m:t>
                      </m:r>
                      <m:r>
                        <a:rPr lang="es-E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ó</m:t>
                      </m:r>
                      <m:r>
                        <a:rPr lang="es-E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s-E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s-E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𝑁𝑢𝑚𝑒𝑟𝑎𝑑𝑜𝑟</m:t>
                          </m:r>
                        </m:num>
                        <m:den>
                          <m:r>
                            <a:rPr lang="es-E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s-E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𝐷𝑒𝑛𝑜𝑚𝑖𝑛𝑎𝑑𝑜𝑟</m:t>
                          </m:r>
                        </m:den>
                      </m:f>
                    </m:oMath>
                  </m:oMathPara>
                </a14:m>
                <a:endParaRPr lang="es-E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CuadroTexto 2">
                <a:extLst>
                  <a:ext uri="{FF2B5EF4-FFF2-40B4-BE49-F238E27FC236}">
                    <a16:creationId xmlns:a16="http://schemas.microsoft.com/office/drawing/2014/main" id="{CB6A8021-019F-465C-A3B5-A5FDCE329D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0386" y="3025320"/>
                <a:ext cx="2883225" cy="409086"/>
              </a:xfrm>
              <a:prstGeom prst="rect">
                <a:avLst/>
              </a:prstGeom>
              <a:blipFill>
                <a:blip r:embed="rId3"/>
                <a:stretch>
                  <a:fillRect l="-1059" r="-636" b="-14925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uadroTexto 3">
                <a:extLst>
                  <a:ext uri="{FF2B5EF4-FFF2-40B4-BE49-F238E27FC236}">
                    <a16:creationId xmlns:a16="http://schemas.microsoft.com/office/drawing/2014/main" id="{FF40D287-F763-4697-9A4B-BAEE3A7BC4C1}"/>
                  </a:ext>
                </a:extLst>
              </p:cNvPr>
              <p:cNvSpPr txBox="1"/>
              <p:nvPr/>
            </p:nvSpPr>
            <p:spPr>
              <a:xfrm>
                <a:off x="838317" y="1529710"/>
                <a:ext cx="7467365" cy="42236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𝑁𝑢𝑚𝑒𝑟𝑎𝑑𝑜𝑟</m:t>
                      </m:r>
                      <m:r>
                        <a:rPr lang="es-E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s-E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s-E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s-E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es-E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  <m:sup/>
                            <m:e>
                              <m:r>
                                <a:rPr lang="es-E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{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s-E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s-E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𝑂𝑏𝑗𝑒𝑡𝑜</m:t>
                                  </m:r>
                                  <m:d>
                                    <m:dPr>
                                      <m:ctrlPr>
                                        <a:rPr lang="es-E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s-E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s-E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s-E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d>
                                  <m:r>
                                    <a:rPr lang="es-E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s-E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𝑚𝑒𝑎𝑛</m:t>
                                  </m:r>
                                  <m:d>
                                    <m:dPr>
                                      <m:ctrlPr>
                                        <a:rPr lang="es-E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s-E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𝑂𝑏𝑗𝑒𝑡𝑜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s-E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∗[</m:t>
                              </m:r>
                              <m:r>
                                <a:rPr lang="es-E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𝑃𝑙𝑎𝑛𝑡𝑖𝑙𝑙𝑎</m:t>
                              </m:r>
                              <m:d>
                                <m:dPr>
                                  <m:ctrlPr>
                                    <a:rPr lang="es-E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s-E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s-E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s-E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lang="es-E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s-E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𝑚𝑒𝑎𝑛</m:t>
                              </m:r>
                              <m:r>
                                <a:rPr lang="es-E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s-E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𝑃𝑙𝑎𝑛𝑡𝑖𝑙𝑙𝑎</m:t>
                              </m:r>
                              <m:r>
                                <a:rPr lang="es-E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)]}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s-E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CuadroTexto 3">
                <a:extLst>
                  <a:ext uri="{FF2B5EF4-FFF2-40B4-BE49-F238E27FC236}">
                    <a16:creationId xmlns:a16="http://schemas.microsoft.com/office/drawing/2014/main" id="{FF40D287-F763-4697-9A4B-BAEE3A7BC4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317" y="1529710"/>
                <a:ext cx="7467365" cy="422360"/>
              </a:xfrm>
              <a:prstGeom prst="rect">
                <a:avLst/>
              </a:prstGeom>
              <a:blipFill>
                <a:blip r:embed="rId4"/>
                <a:stretch>
                  <a:fillRect l="-82" t="-192754" r="-408" b="-266667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B213C2D0-547A-4597-84BE-CD4BE4C2A8BD}"/>
                  </a:ext>
                </a:extLst>
              </p:cNvPr>
              <p:cNvSpPr txBox="1"/>
              <p:nvPr/>
            </p:nvSpPr>
            <p:spPr>
              <a:xfrm>
                <a:off x="161689" y="2245713"/>
                <a:ext cx="8820620" cy="42236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𝐷𝑒𝑛𝑜𝑚𝑖𝑛𝑎𝑑𝑜𝑟</m:t>
                      </m:r>
                      <m:r>
                        <a:rPr lang="es-E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𝑠𝑞𝑟𝑡</m:t>
                      </m:r>
                      <m:r>
                        <a:rPr lang="es-E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s-E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s-E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s-E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es-E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s-E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s-E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s-E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𝑂𝑏𝑗𝑒𝑡𝑜</m:t>
                                      </m:r>
                                      <m:d>
                                        <m:dPr>
                                          <m:ctrlPr>
                                            <a:rPr lang="es-E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s-E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s-E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s-E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d>
                                      <m:r>
                                        <a:rPr lang="es-E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s-E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𝑚𝑒𝑎𝑛</m:t>
                                      </m:r>
                                      <m:d>
                                        <m:dPr>
                                          <m:ctrlPr>
                                            <a:rPr lang="es-E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s-E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𝑂𝑏𝑗𝑒𝑡𝑜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s-E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nary>
                      <m:r>
                        <a:rPr lang="es-E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∗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s-E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s-E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s-E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es-E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s-E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s-E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s-E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𝑃𝑙𝑎𝑛𝑡𝑖𝑙𝑙𝑎</m:t>
                                      </m:r>
                                      <m:d>
                                        <m:dPr>
                                          <m:ctrlPr>
                                            <a:rPr lang="es-E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s-E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s-E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s-E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d>
                                      <m:r>
                                        <a:rPr lang="es-E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s-E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𝑚𝑒𝑎𝑛</m:t>
                                      </m:r>
                                      <m:d>
                                        <m:dPr>
                                          <m:ctrlPr>
                                            <a:rPr lang="es-E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s-ES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𝑃𝑙𝑎𝑛𝑡𝑖𝑙𝑙𝑎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s-E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nary>
                      <m:r>
                        <a:rPr lang="es-E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s-E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B213C2D0-547A-4597-84BE-CD4BE4C2A8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689" y="2245713"/>
                <a:ext cx="8820620" cy="422360"/>
              </a:xfrm>
              <a:prstGeom prst="rect">
                <a:avLst/>
              </a:prstGeom>
              <a:blipFill>
                <a:blip r:embed="rId5"/>
                <a:stretch>
                  <a:fillRect t="-188571" r="-207" b="-262857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72417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4"/>
          <p:cNvSpPr txBox="1">
            <a:spLocks noGrp="1"/>
          </p:cNvSpPr>
          <p:nvPr>
            <p:ph type="title"/>
          </p:nvPr>
        </p:nvSpPr>
        <p:spPr>
          <a:xfrm>
            <a:off x="938499" y="414022"/>
            <a:ext cx="4816657" cy="55336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s-ES" dirty="0"/>
              <a:t>Correlación bidimensional</a:t>
            </a:r>
            <a:br>
              <a:rPr lang="es-ES" dirty="0"/>
            </a:br>
            <a:r>
              <a:rPr lang="es-ES" dirty="0"/>
              <a:t>normalizada</a:t>
            </a:r>
          </a:p>
        </p:txBody>
      </p:sp>
      <p:cxnSp>
        <p:nvCxnSpPr>
          <p:cNvPr id="216" name="Google Shape;216;p44"/>
          <p:cNvCxnSpPr>
            <a:cxnSpLocks/>
          </p:cNvCxnSpPr>
          <p:nvPr/>
        </p:nvCxnSpPr>
        <p:spPr>
          <a:xfrm>
            <a:off x="1026200" y="414022"/>
            <a:ext cx="430018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3" name="Imagen 2">
            <a:extLst>
              <a:ext uri="{FF2B5EF4-FFF2-40B4-BE49-F238E27FC236}">
                <a16:creationId xmlns:a16="http://schemas.microsoft.com/office/drawing/2014/main" id="{F90B2FA1-B279-4195-BE7F-6723FD5D0DE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8499" y="2186487"/>
            <a:ext cx="6001789" cy="1108344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2D2CBFE2-0037-40C6-B7C0-EBDC571FECA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8499" y="3557846"/>
            <a:ext cx="6038667" cy="1279183"/>
          </a:xfrm>
          <a:prstGeom prst="rect">
            <a:avLst/>
          </a:prstGeom>
        </p:spPr>
      </p:pic>
      <p:sp>
        <p:nvSpPr>
          <p:cNvPr id="8" name="Google Shape;215;p44">
            <a:extLst>
              <a:ext uri="{FF2B5EF4-FFF2-40B4-BE49-F238E27FC236}">
                <a16:creationId xmlns:a16="http://schemas.microsoft.com/office/drawing/2014/main" id="{BCF9FCF3-DA5A-450B-AA9E-283E6D0F04C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38499" y="1363203"/>
            <a:ext cx="6001789" cy="8232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600"/>
              </a:spcBef>
              <a:buClr>
                <a:schemeClr val="accent2"/>
              </a:buClr>
              <a:buNone/>
            </a:pPr>
            <a:r>
              <a:rPr lang="es-ES" sz="1800" dirty="0">
                <a:solidFill>
                  <a:schemeClr val="bg1"/>
                </a:solidFill>
              </a:rPr>
              <a:t>El algoritmo reconoce el 100% de los caracteres del conjunto training.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30BE65B2-82A2-47C1-AB42-4863FDC6066A}"/>
              </a:ext>
            </a:extLst>
          </p:cNvPr>
          <p:cNvSpPr txBox="1"/>
          <p:nvPr/>
        </p:nvSpPr>
        <p:spPr>
          <a:xfrm>
            <a:off x="856048" y="3258942"/>
            <a:ext cx="1490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(training_01)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FBD477BA-E10A-4E32-9C9E-66E07FEFF872}"/>
              </a:ext>
            </a:extLst>
          </p:cNvPr>
          <p:cNvSpPr txBox="1"/>
          <p:nvPr/>
        </p:nvSpPr>
        <p:spPr>
          <a:xfrm>
            <a:off x="856047" y="4784189"/>
            <a:ext cx="1490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(training_04)</a:t>
            </a:r>
          </a:p>
        </p:txBody>
      </p:sp>
    </p:spTree>
    <p:extLst>
      <p:ext uri="{BB962C8B-B14F-4D97-AF65-F5344CB8AC3E}">
        <p14:creationId xmlns:p14="http://schemas.microsoft.com/office/powerpoint/2010/main" val="2494861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erris dir="l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6" name="Google Shape;216;p44"/>
          <p:cNvCxnSpPr>
            <a:cxnSpLocks/>
          </p:cNvCxnSpPr>
          <p:nvPr/>
        </p:nvCxnSpPr>
        <p:spPr>
          <a:xfrm>
            <a:off x="1436600" y="410486"/>
            <a:ext cx="6368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graphicFrame>
        <p:nvGraphicFramePr>
          <p:cNvPr id="9" name="Gráfico 8">
            <a:extLst>
              <a:ext uri="{FF2B5EF4-FFF2-40B4-BE49-F238E27FC236}">
                <a16:creationId xmlns:a16="http://schemas.microsoft.com/office/drawing/2014/main" id="{0053CBCA-EB0A-46A4-AC71-9F31D59AFC9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75390253"/>
              </p:ext>
            </p:extLst>
          </p:nvPr>
        </p:nvGraphicFramePr>
        <p:xfrm>
          <a:off x="1571104" y="948125"/>
          <a:ext cx="5727469" cy="37236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13" name="Imagen 12">
            <a:extLst>
              <a:ext uri="{FF2B5EF4-FFF2-40B4-BE49-F238E27FC236}">
                <a16:creationId xmlns:a16="http://schemas.microsoft.com/office/drawing/2014/main" id="{9CD600EE-673D-46CA-9AB4-38B691CA36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00620" y="410486"/>
            <a:ext cx="6742760" cy="944962"/>
          </a:xfrm>
          <a:prstGeom prst="rect">
            <a:avLst/>
          </a:prstGeom>
        </p:spPr>
      </p:pic>
      <p:sp>
        <p:nvSpPr>
          <p:cNvPr id="17" name="Google Shape;215;p44">
            <a:extLst>
              <a:ext uri="{FF2B5EF4-FFF2-40B4-BE49-F238E27FC236}">
                <a16:creationId xmlns:a16="http://schemas.microsoft.com/office/drawing/2014/main" id="{F332FC78-3ED1-4CE2-89F3-00E5993C107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476310" y="4555848"/>
            <a:ext cx="6001789" cy="8232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600"/>
              </a:spcBef>
              <a:buClr>
                <a:schemeClr val="accent2"/>
              </a:buClr>
              <a:buNone/>
            </a:pPr>
            <a:r>
              <a:rPr lang="es-ES" sz="1800" dirty="0">
                <a:solidFill>
                  <a:schemeClr val="bg1"/>
                </a:solidFill>
              </a:rPr>
              <a:t>Objeto correcto:            Objeto erróneo:</a:t>
            </a: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0EDCA557-5E8E-4F73-BA4B-6D611A58FB93}"/>
              </a:ext>
            </a:extLst>
          </p:cNvPr>
          <p:cNvSpPr/>
          <p:nvPr/>
        </p:nvSpPr>
        <p:spPr>
          <a:xfrm>
            <a:off x="4206236" y="4765090"/>
            <a:ext cx="228602" cy="228602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DC932A33-C002-4836-A6B8-6AA5BBFEC069}"/>
              </a:ext>
            </a:extLst>
          </p:cNvPr>
          <p:cNvSpPr/>
          <p:nvPr/>
        </p:nvSpPr>
        <p:spPr>
          <a:xfrm>
            <a:off x="6693354" y="4765090"/>
            <a:ext cx="228602" cy="22860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13220654"/>
      </p:ext>
    </p:extLst>
  </p:cSld>
  <p:clrMapOvr>
    <a:masterClrMapping/>
  </p:clrMapOvr>
  <p:transition spd="slow">
    <p:push dir="u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6" name="Google Shape;216;p44"/>
          <p:cNvCxnSpPr>
            <a:cxnSpLocks/>
          </p:cNvCxnSpPr>
          <p:nvPr/>
        </p:nvCxnSpPr>
        <p:spPr>
          <a:xfrm>
            <a:off x="1436600" y="410486"/>
            <a:ext cx="6368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13" name="Imagen 12">
            <a:extLst>
              <a:ext uri="{FF2B5EF4-FFF2-40B4-BE49-F238E27FC236}">
                <a16:creationId xmlns:a16="http://schemas.microsoft.com/office/drawing/2014/main" id="{9CD600EE-673D-46CA-9AB4-38B691CA36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00620" y="410486"/>
            <a:ext cx="6742760" cy="944962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F0186ECA-EC9A-47EA-99BA-7335623BADE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99945" y="1619248"/>
            <a:ext cx="1476544" cy="2496485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A56445A6-DCB1-49E6-BC0D-7C65A29EA11E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67512" y="1619248"/>
            <a:ext cx="1517004" cy="2496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474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an dir="u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4"/>
          <p:cNvSpPr txBox="1">
            <a:spLocks noGrp="1"/>
          </p:cNvSpPr>
          <p:nvPr>
            <p:ph type="title"/>
          </p:nvPr>
        </p:nvSpPr>
        <p:spPr>
          <a:xfrm>
            <a:off x="938499" y="414022"/>
            <a:ext cx="4816657" cy="55336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s-ES" dirty="0"/>
              <a:t>Test de la aplicación</a:t>
            </a:r>
          </a:p>
        </p:txBody>
      </p:sp>
      <p:cxnSp>
        <p:nvCxnSpPr>
          <p:cNvPr id="216" name="Google Shape;216;p44"/>
          <p:cNvCxnSpPr>
            <a:cxnSpLocks/>
          </p:cNvCxnSpPr>
          <p:nvPr/>
        </p:nvCxnSpPr>
        <p:spPr>
          <a:xfrm>
            <a:off x="1026200" y="427418"/>
            <a:ext cx="3304731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8" name="Google Shape;215;p44">
            <a:extLst>
              <a:ext uri="{FF2B5EF4-FFF2-40B4-BE49-F238E27FC236}">
                <a16:creationId xmlns:a16="http://schemas.microsoft.com/office/drawing/2014/main" id="{BCF9FCF3-DA5A-450B-AA9E-283E6D0F04C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56937" y="1046335"/>
            <a:ext cx="6001789" cy="8232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600"/>
              </a:spcBef>
              <a:buClr>
                <a:schemeClr val="accent2"/>
              </a:buClr>
              <a:buNone/>
            </a:pPr>
            <a:r>
              <a:rPr lang="es-ES" sz="1800" dirty="0">
                <a:solidFill>
                  <a:schemeClr val="bg1"/>
                </a:solidFill>
              </a:rPr>
              <a:t>El algoritmo reconoce el 100% de los caracteres del conjunto test.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30BE65B2-82A2-47C1-AB42-4863FDC6066A}"/>
              </a:ext>
            </a:extLst>
          </p:cNvPr>
          <p:cNvSpPr txBox="1"/>
          <p:nvPr/>
        </p:nvSpPr>
        <p:spPr>
          <a:xfrm>
            <a:off x="772920" y="2813869"/>
            <a:ext cx="1490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(test_06)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FBD477BA-E10A-4E32-9C9E-66E07FEFF872}"/>
              </a:ext>
            </a:extLst>
          </p:cNvPr>
          <p:cNvSpPr txBox="1"/>
          <p:nvPr/>
        </p:nvSpPr>
        <p:spPr>
          <a:xfrm>
            <a:off x="772920" y="4186862"/>
            <a:ext cx="1490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(test_12)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EB763EE-6244-4DF8-A268-D20A46FFA82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03614" y="2249929"/>
            <a:ext cx="5328458" cy="1216056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3DAC112C-6296-4C07-93D9-3D4C7D2A376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03614" y="3721336"/>
            <a:ext cx="5285677" cy="1083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171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 dir="u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23061E-4314-4348-9064-70A3ADF596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500" y="445025"/>
            <a:ext cx="3052732" cy="568229"/>
          </a:xfrm>
        </p:spPr>
        <p:txBody>
          <a:bodyPr/>
          <a:lstStyle/>
          <a:p>
            <a:r>
              <a:rPr lang="es-ES" dirty="0"/>
              <a:t>Posibles mejoras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CE8A415-2480-47B1-A1BE-1864D0055C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38500" y="1191300"/>
            <a:ext cx="4946400" cy="958776"/>
          </a:xfrm>
        </p:spPr>
        <p:txBody>
          <a:bodyPr/>
          <a:lstStyle/>
          <a:p>
            <a:r>
              <a:rPr lang="es-ES" dirty="0"/>
              <a:t>Sustituir el reconocimiento de caracteres por un sistema basado en atributos (</a:t>
            </a:r>
            <a:r>
              <a:rPr lang="es-ES" dirty="0" err="1"/>
              <a:t>Knn</a:t>
            </a:r>
            <a:r>
              <a:rPr lang="es-ES" dirty="0"/>
              <a:t>).</a:t>
            </a:r>
          </a:p>
          <a:p>
            <a:r>
              <a:rPr lang="es-ES" dirty="0"/>
              <a:t>Usar técnicas basadas en el aprendizaje (CNN).</a:t>
            </a:r>
          </a:p>
        </p:txBody>
      </p:sp>
      <p:pic>
        <p:nvPicPr>
          <p:cNvPr id="1026" name="Picture 2" descr="Vision+">
            <a:extLst>
              <a:ext uri="{FF2B5EF4-FFF2-40B4-BE49-F238E27FC236}">
                <a16:creationId xmlns:a16="http://schemas.microsoft.com/office/drawing/2014/main" id="{4231C56F-BAD2-412B-9387-56E989F62E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43187" y="2383900"/>
            <a:ext cx="3857625" cy="2314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Google Shape;216;p44">
            <a:extLst>
              <a:ext uri="{FF2B5EF4-FFF2-40B4-BE49-F238E27FC236}">
                <a16:creationId xmlns:a16="http://schemas.microsoft.com/office/drawing/2014/main" id="{F75B51B0-27C3-487D-BDA2-CF002F72568B}"/>
              </a:ext>
            </a:extLst>
          </p:cNvPr>
          <p:cNvCxnSpPr>
            <a:cxnSpLocks/>
          </p:cNvCxnSpPr>
          <p:nvPr/>
        </p:nvCxnSpPr>
        <p:spPr>
          <a:xfrm>
            <a:off x="1026200" y="427418"/>
            <a:ext cx="2754968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2772707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 isInverted="1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2AFC5D-694A-48CD-82D2-BB8618E9B4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500" y="445025"/>
            <a:ext cx="5735700" cy="570975"/>
          </a:xfrm>
        </p:spPr>
        <p:txBody>
          <a:bodyPr/>
          <a:lstStyle/>
          <a:p>
            <a:r>
              <a:rPr lang="es-ES" dirty="0"/>
              <a:t>Programas 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753C3A7-4E2E-47CE-A5B2-DE6CFEB02D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65544" y="3426780"/>
            <a:ext cx="3877267" cy="1643383"/>
          </a:xfrm>
        </p:spPr>
        <p:txBody>
          <a:bodyPr/>
          <a:lstStyle/>
          <a:p>
            <a:pPr marL="0" lvl="0" indent="0">
              <a:buNone/>
            </a:pPr>
            <a:r>
              <a:rPr lang="es-ES" sz="2400" dirty="0"/>
              <a:t>Matlab v(2020b)</a:t>
            </a:r>
          </a:p>
        </p:txBody>
      </p:sp>
      <p:pic>
        <p:nvPicPr>
          <p:cNvPr id="5" name="Imagen 4" descr="Imagen que contiene Icono&#10;&#10;Descripción generada automáticamente">
            <a:extLst>
              <a:ext uri="{FF2B5EF4-FFF2-40B4-BE49-F238E27FC236}">
                <a16:creationId xmlns:a16="http://schemas.microsoft.com/office/drawing/2014/main" id="{E330E3B1-0489-400D-82E2-7DE230928E0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6503" y="1456883"/>
            <a:ext cx="2078608" cy="1867736"/>
          </a:xfrm>
          <a:prstGeom prst="rect">
            <a:avLst/>
          </a:prstGeom>
        </p:spPr>
      </p:pic>
      <p:cxnSp>
        <p:nvCxnSpPr>
          <p:cNvPr id="6" name="Google Shape;172;p39">
            <a:extLst>
              <a:ext uri="{FF2B5EF4-FFF2-40B4-BE49-F238E27FC236}">
                <a16:creationId xmlns:a16="http://schemas.microsoft.com/office/drawing/2014/main" id="{5359C3F5-9049-43E6-BC5D-6144FE61C1DA}"/>
              </a:ext>
            </a:extLst>
          </p:cNvPr>
          <p:cNvCxnSpPr>
            <a:cxnSpLocks/>
          </p:cNvCxnSpPr>
          <p:nvPr/>
        </p:nvCxnSpPr>
        <p:spPr>
          <a:xfrm>
            <a:off x="1026200" y="414022"/>
            <a:ext cx="1828211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3614903856"/>
      </p:ext>
    </p:extLst>
  </p:cSld>
  <p:clrMapOvr>
    <a:masterClrMapping/>
  </p:clrMapOvr>
  <p:transition spd="slow">
    <p:push dir="u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2CF1EE0-EA33-4CE4-8698-114CEE2FCC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500" y="445025"/>
            <a:ext cx="5264592" cy="941400"/>
          </a:xfrm>
        </p:spPr>
        <p:txBody>
          <a:bodyPr/>
          <a:lstStyle/>
          <a:p>
            <a:r>
              <a:rPr lang="es-ES" dirty="0"/>
              <a:t>Segmentación de la matrícula</a:t>
            </a:r>
          </a:p>
        </p:txBody>
      </p:sp>
      <p:cxnSp>
        <p:nvCxnSpPr>
          <p:cNvPr id="4" name="Google Shape;216;p44">
            <a:extLst>
              <a:ext uri="{FF2B5EF4-FFF2-40B4-BE49-F238E27FC236}">
                <a16:creationId xmlns:a16="http://schemas.microsoft.com/office/drawing/2014/main" id="{1F7A7CCA-F510-4B1D-B0D0-45A333DEE197}"/>
              </a:ext>
            </a:extLst>
          </p:cNvPr>
          <p:cNvCxnSpPr>
            <a:cxnSpLocks/>
          </p:cNvCxnSpPr>
          <p:nvPr/>
        </p:nvCxnSpPr>
        <p:spPr>
          <a:xfrm>
            <a:off x="1026200" y="427418"/>
            <a:ext cx="48587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7" name="Imagen 6">
            <a:extLst>
              <a:ext uri="{FF2B5EF4-FFF2-40B4-BE49-F238E27FC236}">
                <a16:creationId xmlns:a16="http://schemas.microsoft.com/office/drawing/2014/main" id="{0AAC6647-71E0-47FF-BF31-C2992BF4CE5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6200" y="1188717"/>
            <a:ext cx="3146785" cy="2317514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F453F948-5DEA-423B-BF7E-5E2E8654BCD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99592" y="3620499"/>
            <a:ext cx="6227805" cy="1095583"/>
          </a:xfrm>
          <a:prstGeom prst="rect">
            <a:avLst/>
          </a:prstGeom>
        </p:spPr>
      </p:pic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2D897F43-08B4-4393-884B-616D93D71892}"/>
              </a:ext>
            </a:extLst>
          </p:cNvPr>
          <p:cNvCxnSpPr>
            <a:cxnSpLocks/>
            <a:endCxn id="9" idx="0"/>
          </p:cNvCxnSpPr>
          <p:nvPr/>
        </p:nvCxnSpPr>
        <p:spPr>
          <a:xfrm>
            <a:off x="2599592" y="2571750"/>
            <a:ext cx="3113903" cy="104874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3776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2AFC5D-694A-48CD-82D2-BB8618E9B4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500" y="445025"/>
            <a:ext cx="5735700" cy="570975"/>
          </a:xfrm>
        </p:spPr>
        <p:txBody>
          <a:bodyPr/>
          <a:lstStyle/>
          <a:p>
            <a:r>
              <a:rPr lang="es-ES" dirty="0"/>
              <a:t>Programas 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753C3A7-4E2E-47CE-A5B2-DE6CFEB02D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65544" y="3426780"/>
            <a:ext cx="3877267" cy="1643383"/>
          </a:xfrm>
        </p:spPr>
        <p:txBody>
          <a:bodyPr/>
          <a:lstStyle/>
          <a:p>
            <a:pPr marL="0" lvl="0" indent="0">
              <a:buNone/>
            </a:pPr>
            <a:r>
              <a:rPr lang="es-ES" sz="2400" dirty="0"/>
              <a:t>Matlab v(2020b)</a:t>
            </a:r>
          </a:p>
        </p:txBody>
      </p:sp>
      <p:pic>
        <p:nvPicPr>
          <p:cNvPr id="5" name="Imagen 4" descr="Imagen que contiene Icono&#10;&#10;Descripción generada automáticamente">
            <a:extLst>
              <a:ext uri="{FF2B5EF4-FFF2-40B4-BE49-F238E27FC236}">
                <a16:creationId xmlns:a16="http://schemas.microsoft.com/office/drawing/2014/main" id="{E330E3B1-0489-400D-82E2-7DE230928E0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6503" y="1456883"/>
            <a:ext cx="2078608" cy="1867736"/>
          </a:xfrm>
          <a:prstGeom prst="rect">
            <a:avLst/>
          </a:prstGeom>
        </p:spPr>
      </p:pic>
      <p:cxnSp>
        <p:nvCxnSpPr>
          <p:cNvPr id="6" name="Google Shape;172;p39">
            <a:extLst>
              <a:ext uri="{FF2B5EF4-FFF2-40B4-BE49-F238E27FC236}">
                <a16:creationId xmlns:a16="http://schemas.microsoft.com/office/drawing/2014/main" id="{5359C3F5-9049-43E6-BC5D-6144FE61C1DA}"/>
              </a:ext>
            </a:extLst>
          </p:cNvPr>
          <p:cNvCxnSpPr>
            <a:cxnSpLocks/>
          </p:cNvCxnSpPr>
          <p:nvPr/>
        </p:nvCxnSpPr>
        <p:spPr>
          <a:xfrm>
            <a:off x="1026200" y="414022"/>
            <a:ext cx="1828211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2857937386"/>
      </p:ext>
    </p:extLst>
  </p:cSld>
  <p:clrMapOvr>
    <a:masterClrMapping/>
  </p:clrMapOvr>
  <p:transition spd="slow">
    <p:push dir="u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2AFC5D-694A-48CD-82D2-BB8618E9B4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500" y="445025"/>
            <a:ext cx="5735700" cy="570975"/>
          </a:xfrm>
        </p:spPr>
        <p:txBody>
          <a:bodyPr/>
          <a:lstStyle/>
          <a:p>
            <a:r>
              <a:rPr lang="es-ES" dirty="0"/>
              <a:t>Material 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753C3A7-4E2E-47CE-A5B2-DE6CFEB02D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38500" y="1015999"/>
            <a:ext cx="7172100" cy="3407719"/>
          </a:xfrm>
        </p:spPr>
        <p:txBody>
          <a:bodyPr/>
          <a:lstStyle/>
          <a:p>
            <a:pPr marL="540000" lvl="0">
              <a:spcBef>
                <a:spcPts val="600"/>
              </a:spcBef>
              <a:buClr>
                <a:schemeClr val="accent2"/>
              </a:buClr>
              <a:buFont typeface="Wingdings" panose="05000000000000000000" pitchFamily="2" charset="2"/>
              <a:buChar char="Ø"/>
            </a:pPr>
            <a:r>
              <a:rPr lang="es-ES" sz="1800" dirty="0"/>
              <a:t>1 dataset de 18 imágenes</a:t>
            </a:r>
          </a:p>
          <a:p>
            <a:pPr marL="540000" lvl="0">
              <a:spcBef>
                <a:spcPts val="600"/>
              </a:spcBef>
              <a:buClr>
                <a:schemeClr val="accent2"/>
              </a:buClr>
              <a:buFont typeface="Wingdings" panose="05000000000000000000" pitchFamily="2" charset="2"/>
              <a:buChar char="Ø"/>
            </a:pPr>
            <a:endParaRPr lang="es-ES" sz="1800" dirty="0"/>
          </a:p>
          <a:p>
            <a:pPr marL="540000" lvl="0">
              <a:spcBef>
                <a:spcPts val="600"/>
              </a:spcBef>
              <a:buClr>
                <a:schemeClr val="accent2"/>
              </a:buClr>
              <a:buFont typeface="Wingdings" panose="05000000000000000000" pitchFamily="2" charset="2"/>
              <a:buChar char="Ø"/>
            </a:pPr>
            <a:endParaRPr lang="es-ES" sz="1800" dirty="0"/>
          </a:p>
          <a:p>
            <a:pPr marL="540000" lvl="0">
              <a:spcBef>
                <a:spcPts val="600"/>
              </a:spcBef>
              <a:buClr>
                <a:schemeClr val="accent2"/>
              </a:buClr>
              <a:buFont typeface="Wingdings" panose="05000000000000000000" pitchFamily="2" charset="2"/>
              <a:buChar char="Ø"/>
            </a:pPr>
            <a:endParaRPr lang="es-ES" sz="1800" dirty="0"/>
          </a:p>
          <a:p>
            <a:pPr marL="540000" lvl="0">
              <a:spcBef>
                <a:spcPts val="600"/>
              </a:spcBef>
              <a:buClr>
                <a:schemeClr val="accent2"/>
              </a:buClr>
              <a:buFont typeface="Wingdings" panose="05000000000000000000" pitchFamily="2" charset="2"/>
              <a:buChar char="Ø"/>
            </a:pPr>
            <a:endParaRPr lang="es-ES" sz="1800" dirty="0"/>
          </a:p>
          <a:p>
            <a:pPr marL="540000" lvl="0">
              <a:spcBef>
                <a:spcPts val="600"/>
              </a:spcBef>
              <a:buClr>
                <a:schemeClr val="accent2"/>
              </a:buClr>
              <a:buFont typeface="Wingdings" panose="05000000000000000000" pitchFamily="2" charset="2"/>
              <a:buChar char="Ø"/>
            </a:pPr>
            <a:endParaRPr lang="es-ES" sz="1800" dirty="0"/>
          </a:p>
          <a:p>
            <a:pPr marL="540000" lvl="0">
              <a:spcBef>
                <a:spcPts val="600"/>
              </a:spcBef>
              <a:buClr>
                <a:schemeClr val="accent2"/>
              </a:buClr>
              <a:buFont typeface="Wingdings" panose="05000000000000000000" pitchFamily="2" charset="2"/>
              <a:buChar char="Ø"/>
            </a:pPr>
            <a:endParaRPr lang="es-ES" sz="1800" dirty="0"/>
          </a:p>
          <a:p>
            <a:pPr marL="540000" lvl="0">
              <a:spcBef>
                <a:spcPts val="600"/>
              </a:spcBef>
              <a:buClr>
                <a:schemeClr val="accent2"/>
              </a:buClr>
              <a:buFont typeface="Wingdings" panose="05000000000000000000" pitchFamily="2" charset="2"/>
              <a:buChar char="Ø"/>
            </a:pPr>
            <a:endParaRPr lang="es-ES" sz="1800" dirty="0"/>
          </a:p>
          <a:p>
            <a:pPr marL="540000" lvl="0">
              <a:spcBef>
                <a:spcPts val="600"/>
              </a:spcBef>
              <a:buClr>
                <a:schemeClr val="accent2"/>
              </a:buClr>
              <a:buFont typeface="Wingdings" panose="05000000000000000000" pitchFamily="2" charset="2"/>
              <a:buChar char="Ø"/>
            </a:pPr>
            <a:r>
              <a:rPr lang="es-ES" sz="1800" dirty="0"/>
              <a:t>Guía de  programación</a:t>
            </a:r>
            <a:endParaRPr lang="en-US" sz="1800" dirty="0"/>
          </a:p>
          <a:p>
            <a:pPr marL="238375" lvl="0" indent="0">
              <a:spcBef>
                <a:spcPts val="600"/>
              </a:spcBef>
              <a:buClr>
                <a:schemeClr val="accent2"/>
              </a:buClr>
              <a:buNone/>
            </a:pPr>
            <a:endParaRPr lang="en-US" sz="1800" dirty="0"/>
          </a:p>
          <a:p>
            <a:pPr marL="238375" lvl="0" indent="0">
              <a:spcBef>
                <a:spcPts val="600"/>
              </a:spcBef>
              <a:buClr>
                <a:schemeClr val="accent2"/>
              </a:buClr>
              <a:buNone/>
            </a:pPr>
            <a:endParaRPr lang="en-US" sz="1800" dirty="0"/>
          </a:p>
          <a:p>
            <a:pPr marL="238375" lvl="0" indent="0">
              <a:spcBef>
                <a:spcPts val="600"/>
              </a:spcBef>
              <a:buClr>
                <a:schemeClr val="accent2"/>
              </a:buClr>
              <a:buNone/>
            </a:pPr>
            <a:endParaRPr lang="en-US" sz="1800" dirty="0"/>
          </a:p>
        </p:txBody>
      </p:sp>
      <p:cxnSp>
        <p:nvCxnSpPr>
          <p:cNvPr id="7" name="Google Shape;172;p39">
            <a:extLst>
              <a:ext uri="{FF2B5EF4-FFF2-40B4-BE49-F238E27FC236}">
                <a16:creationId xmlns:a16="http://schemas.microsoft.com/office/drawing/2014/main" id="{6C1BE239-6992-4B8A-8460-68A0354B81C1}"/>
              </a:ext>
            </a:extLst>
          </p:cNvPr>
          <p:cNvCxnSpPr>
            <a:cxnSpLocks/>
          </p:cNvCxnSpPr>
          <p:nvPr/>
        </p:nvCxnSpPr>
        <p:spPr>
          <a:xfrm>
            <a:off x="1026200" y="414022"/>
            <a:ext cx="1333178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5" name="Imagen 4">
            <a:extLst>
              <a:ext uri="{FF2B5EF4-FFF2-40B4-BE49-F238E27FC236}">
                <a16:creationId xmlns:a16="http://schemas.microsoft.com/office/drawing/2014/main" id="{54C7CCB3-54CA-4C4A-B16C-3578392A1A5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19585" y="1685830"/>
            <a:ext cx="2711556" cy="2020061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EB146693-E739-4075-A03A-6428942AD8B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86175" y="1685831"/>
            <a:ext cx="2711556" cy="2020061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9D016D7B-38AB-42E7-9D2D-DB6A52CF96E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84128" y="1685829"/>
            <a:ext cx="2690072" cy="2008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905267"/>
      </p:ext>
    </p:extLst>
  </p:cSld>
  <p:clrMapOvr>
    <a:masterClrMapping/>
  </p:clrMapOvr>
  <p:transition spd="slow">
    <p:push dir="u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178;p40">
            <a:extLst>
              <a:ext uri="{FF2B5EF4-FFF2-40B4-BE49-F238E27FC236}">
                <a16:creationId xmlns:a16="http://schemas.microsoft.com/office/drawing/2014/main" id="{E7A17DF0-5B76-42F1-8C91-8C1E6D3EA3FD}"/>
              </a:ext>
            </a:extLst>
          </p:cNvPr>
          <p:cNvSpPr txBox="1">
            <a:spLocks/>
          </p:cNvSpPr>
          <p:nvPr/>
        </p:nvSpPr>
        <p:spPr>
          <a:xfrm>
            <a:off x="1224380" y="1307650"/>
            <a:ext cx="2391816" cy="7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en" sz="2800" dirty="0">
                <a:solidFill>
                  <a:srgbClr val="FFAB40"/>
                </a:solidFill>
                <a:latin typeface="Montserrat ExtraBold" panose="020B0604020202020204" charset="0"/>
              </a:rPr>
              <a:t>01</a:t>
            </a:r>
          </a:p>
        </p:txBody>
      </p:sp>
      <p:sp>
        <p:nvSpPr>
          <p:cNvPr id="74" name="Google Shape;183;p40">
            <a:extLst>
              <a:ext uri="{FF2B5EF4-FFF2-40B4-BE49-F238E27FC236}">
                <a16:creationId xmlns:a16="http://schemas.microsoft.com/office/drawing/2014/main" id="{A162A582-D237-42BA-BEE8-BC765D0E1200}"/>
              </a:ext>
            </a:extLst>
          </p:cNvPr>
          <p:cNvSpPr txBox="1">
            <a:spLocks/>
          </p:cNvSpPr>
          <p:nvPr/>
        </p:nvSpPr>
        <p:spPr>
          <a:xfrm>
            <a:off x="1036515" y="2042524"/>
            <a:ext cx="2835965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es-ES" sz="1600" dirty="0" err="1">
                <a:latin typeface="Montserrat ExtraBold" panose="020B0604020202020204" charset="0"/>
              </a:rPr>
              <a:t>Pre-procesado</a:t>
            </a:r>
            <a:r>
              <a:rPr lang="es-ES" sz="1600" dirty="0">
                <a:latin typeface="Montserrat ExtraBold" panose="020B0604020202020204" charset="0"/>
              </a:rPr>
              <a:t> de la imagen</a:t>
            </a:r>
          </a:p>
        </p:txBody>
      </p:sp>
      <p:cxnSp>
        <p:nvCxnSpPr>
          <p:cNvPr id="76" name="Google Shape;187;p40">
            <a:extLst>
              <a:ext uri="{FF2B5EF4-FFF2-40B4-BE49-F238E27FC236}">
                <a16:creationId xmlns:a16="http://schemas.microsoft.com/office/drawing/2014/main" id="{4FA2D78A-5EAC-4377-BD93-BDFE11EC4666}"/>
              </a:ext>
            </a:extLst>
          </p:cNvPr>
          <p:cNvCxnSpPr>
            <a:cxnSpLocks/>
          </p:cNvCxnSpPr>
          <p:nvPr/>
        </p:nvCxnSpPr>
        <p:spPr>
          <a:xfrm>
            <a:off x="2217141" y="1950487"/>
            <a:ext cx="406572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85" name="Google Shape;178;p40">
            <a:extLst>
              <a:ext uri="{FF2B5EF4-FFF2-40B4-BE49-F238E27FC236}">
                <a16:creationId xmlns:a16="http://schemas.microsoft.com/office/drawing/2014/main" id="{CA1558CB-4B38-4C5E-8BC2-C9F201630B20}"/>
              </a:ext>
            </a:extLst>
          </p:cNvPr>
          <p:cNvSpPr txBox="1">
            <a:spLocks/>
          </p:cNvSpPr>
          <p:nvPr/>
        </p:nvSpPr>
        <p:spPr>
          <a:xfrm>
            <a:off x="2778387" y="257175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en" sz="2800" dirty="0">
                <a:solidFill>
                  <a:srgbClr val="FFAB40"/>
                </a:solidFill>
                <a:latin typeface="Montserrat ExtraBold" panose="020B0604020202020204" charset="0"/>
              </a:rPr>
              <a:t>02</a:t>
            </a:r>
          </a:p>
        </p:txBody>
      </p:sp>
      <p:sp>
        <p:nvSpPr>
          <p:cNvPr id="86" name="Google Shape;183;p40">
            <a:extLst>
              <a:ext uri="{FF2B5EF4-FFF2-40B4-BE49-F238E27FC236}">
                <a16:creationId xmlns:a16="http://schemas.microsoft.com/office/drawing/2014/main" id="{3D69757E-F39F-404E-AFF5-7C7F0DB4473C}"/>
              </a:ext>
            </a:extLst>
          </p:cNvPr>
          <p:cNvSpPr txBox="1">
            <a:spLocks/>
          </p:cNvSpPr>
          <p:nvPr/>
        </p:nvSpPr>
        <p:spPr>
          <a:xfrm>
            <a:off x="2393904" y="3376877"/>
            <a:ext cx="2835965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es-ES" sz="1600" dirty="0">
                <a:latin typeface="Montserrat ExtraBold" panose="020B0604020202020204" charset="0"/>
              </a:rPr>
              <a:t>Segmentación horizontal</a:t>
            </a:r>
          </a:p>
        </p:txBody>
      </p:sp>
      <p:cxnSp>
        <p:nvCxnSpPr>
          <p:cNvPr id="88" name="Google Shape;187;p40">
            <a:extLst>
              <a:ext uri="{FF2B5EF4-FFF2-40B4-BE49-F238E27FC236}">
                <a16:creationId xmlns:a16="http://schemas.microsoft.com/office/drawing/2014/main" id="{5FB2C7CC-9056-4765-9701-C2B6725C256A}"/>
              </a:ext>
            </a:extLst>
          </p:cNvPr>
          <p:cNvCxnSpPr>
            <a:cxnSpLocks/>
          </p:cNvCxnSpPr>
          <p:nvPr/>
        </p:nvCxnSpPr>
        <p:spPr>
          <a:xfrm>
            <a:off x="3616196" y="3219585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89" name="Google Shape;178;p40">
            <a:extLst>
              <a:ext uri="{FF2B5EF4-FFF2-40B4-BE49-F238E27FC236}">
                <a16:creationId xmlns:a16="http://schemas.microsoft.com/office/drawing/2014/main" id="{155EEA44-005D-490C-87E0-5FF1ABC9F5BD}"/>
              </a:ext>
            </a:extLst>
          </p:cNvPr>
          <p:cNvSpPr txBox="1">
            <a:spLocks/>
          </p:cNvSpPr>
          <p:nvPr/>
        </p:nvSpPr>
        <p:spPr>
          <a:xfrm>
            <a:off x="4436075" y="130765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en" sz="2800" dirty="0">
                <a:solidFill>
                  <a:srgbClr val="FFAB40"/>
                </a:solidFill>
                <a:latin typeface="Montserrat ExtraBold" panose="020B0604020202020204" charset="0"/>
              </a:rPr>
              <a:t>03</a:t>
            </a:r>
          </a:p>
        </p:txBody>
      </p:sp>
      <p:sp>
        <p:nvSpPr>
          <p:cNvPr id="90" name="Google Shape;183;p40">
            <a:extLst>
              <a:ext uri="{FF2B5EF4-FFF2-40B4-BE49-F238E27FC236}">
                <a16:creationId xmlns:a16="http://schemas.microsoft.com/office/drawing/2014/main" id="{8AF2BFB2-A152-42A2-82FB-9970CC66F03B}"/>
              </a:ext>
            </a:extLst>
          </p:cNvPr>
          <p:cNvSpPr txBox="1">
            <a:spLocks/>
          </p:cNvSpPr>
          <p:nvPr/>
        </p:nvSpPr>
        <p:spPr>
          <a:xfrm>
            <a:off x="4060345" y="1834391"/>
            <a:ext cx="2835965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es-ES" sz="1600" dirty="0">
                <a:latin typeface="Montserrat ExtraBold" panose="020B0604020202020204" charset="0"/>
              </a:rPr>
              <a:t>Segmentación vertical </a:t>
            </a:r>
          </a:p>
        </p:txBody>
      </p:sp>
      <p:cxnSp>
        <p:nvCxnSpPr>
          <p:cNvPr id="92" name="Google Shape;187;p40">
            <a:extLst>
              <a:ext uri="{FF2B5EF4-FFF2-40B4-BE49-F238E27FC236}">
                <a16:creationId xmlns:a16="http://schemas.microsoft.com/office/drawing/2014/main" id="{A558D573-5764-4358-AF50-ADE337A7EED8}"/>
              </a:ext>
            </a:extLst>
          </p:cNvPr>
          <p:cNvCxnSpPr>
            <a:cxnSpLocks/>
          </p:cNvCxnSpPr>
          <p:nvPr/>
        </p:nvCxnSpPr>
        <p:spPr>
          <a:xfrm>
            <a:off x="5252541" y="1955485"/>
            <a:ext cx="459618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93" name="Google Shape;178;p40">
            <a:extLst>
              <a:ext uri="{FF2B5EF4-FFF2-40B4-BE49-F238E27FC236}">
                <a16:creationId xmlns:a16="http://schemas.microsoft.com/office/drawing/2014/main" id="{EFB6ADED-89CC-4B39-9912-43BDFA300FA3}"/>
              </a:ext>
            </a:extLst>
          </p:cNvPr>
          <p:cNvSpPr txBox="1">
            <a:spLocks/>
          </p:cNvSpPr>
          <p:nvPr/>
        </p:nvSpPr>
        <p:spPr>
          <a:xfrm>
            <a:off x="6055644" y="257175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en" sz="2800" dirty="0">
                <a:solidFill>
                  <a:srgbClr val="FFAB40"/>
                </a:solidFill>
                <a:latin typeface="Montserrat ExtraBold" panose="020B0604020202020204" charset="0"/>
              </a:rPr>
              <a:t>04</a:t>
            </a:r>
          </a:p>
        </p:txBody>
      </p:sp>
      <p:sp>
        <p:nvSpPr>
          <p:cNvPr id="94" name="Google Shape;183;p40">
            <a:extLst>
              <a:ext uri="{FF2B5EF4-FFF2-40B4-BE49-F238E27FC236}">
                <a16:creationId xmlns:a16="http://schemas.microsoft.com/office/drawing/2014/main" id="{FA9D67C8-089C-4C4D-94B1-10BC2111B568}"/>
              </a:ext>
            </a:extLst>
          </p:cNvPr>
          <p:cNvSpPr txBox="1">
            <a:spLocks/>
          </p:cNvSpPr>
          <p:nvPr/>
        </p:nvSpPr>
        <p:spPr>
          <a:xfrm>
            <a:off x="5693118" y="3338371"/>
            <a:ext cx="2835965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es-ES" sz="1600" dirty="0">
                <a:latin typeface="Montserrat ExtraBold" panose="020B0604020202020204" charset="0"/>
              </a:rPr>
              <a:t>Obtención de la imagen segmentada</a:t>
            </a:r>
          </a:p>
        </p:txBody>
      </p:sp>
      <p:cxnSp>
        <p:nvCxnSpPr>
          <p:cNvPr id="96" name="Google Shape;187;p40">
            <a:extLst>
              <a:ext uri="{FF2B5EF4-FFF2-40B4-BE49-F238E27FC236}">
                <a16:creationId xmlns:a16="http://schemas.microsoft.com/office/drawing/2014/main" id="{B4073499-9AFA-4217-9128-7F230390881B}"/>
              </a:ext>
            </a:extLst>
          </p:cNvPr>
          <p:cNvCxnSpPr>
            <a:cxnSpLocks/>
          </p:cNvCxnSpPr>
          <p:nvPr/>
        </p:nvCxnSpPr>
        <p:spPr>
          <a:xfrm>
            <a:off x="6887364" y="3219585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130" name="Google Shape;170;p39">
            <a:extLst>
              <a:ext uri="{FF2B5EF4-FFF2-40B4-BE49-F238E27FC236}">
                <a16:creationId xmlns:a16="http://schemas.microsoft.com/office/drawing/2014/main" id="{6A960F21-7CAD-4300-AAF4-D1C7566BB27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19834" y="272844"/>
            <a:ext cx="4237192" cy="54387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rgbClr val="FFAB40"/>
                </a:solidFill>
              </a:rPr>
              <a:t>Fases de Desarrollo</a:t>
            </a:r>
            <a:r>
              <a:rPr lang="es-ES" dirty="0">
                <a:solidFill>
                  <a:srgbClr val="FFAB40"/>
                </a:solidFill>
              </a:rPr>
              <a:t> </a:t>
            </a:r>
            <a:endParaRPr dirty="0">
              <a:solidFill>
                <a:srgbClr val="FFAB40"/>
              </a:solidFill>
            </a:endParaRPr>
          </a:p>
        </p:txBody>
      </p:sp>
      <p:cxnSp>
        <p:nvCxnSpPr>
          <p:cNvPr id="131" name="Google Shape;172;p39">
            <a:extLst>
              <a:ext uri="{FF2B5EF4-FFF2-40B4-BE49-F238E27FC236}">
                <a16:creationId xmlns:a16="http://schemas.microsoft.com/office/drawing/2014/main" id="{F71A9D53-73DF-47A2-B889-A53DEA24E85D}"/>
              </a:ext>
            </a:extLst>
          </p:cNvPr>
          <p:cNvCxnSpPr>
            <a:cxnSpLocks/>
          </p:cNvCxnSpPr>
          <p:nvPr/>
        </p:nvCxnSpPr>
        <p:spPr>
          <a:xfrm>
            <a:off x="2619022" y="272844"/>
            <a:ext cx="3688075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2760794204"/>
      </p:ext>
    </p:extLst>
  </p:cSld>
  <p:clrMapOvr>
    <a:masterClrMapping/>
  </p:clrMapOvr>
  <p:transition spd="slow">
    <p:pull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3"/>
          <p:cNvSpPr txBox="1">
            <a:spLocks noGrp="1"/>
          </p:cNvSpPr>
          <p:nvPr>
            <p:ph type="title"/>
          </p:nvPr>
        </p:nvSpPr>
        <p:spPr>
          <a:xfrm>
            <a:off x="3760331" y="3753247"/>
            <a:ext cx="5672862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es-ES" sz="3600" dirty="0" err="1">
                <a:latin typeface="Montserrat ExtraBold" panose="020B0604020202020204" charset="0"/>
              </a:rPr>
              <a:t>Pre-procesado</a:t>
            </a:r>
            <a:r>
              <a:rPr lang="es-ES" sz="3600" dirty="0">
                <a:latin typeface="Montserrat ExtraBold" panose="020B0604020202020204" charset="0"/>
              </a:rPr>
              <a:t> de la imagen</a:t>
            </a:r>
          </a:p>
        </p:txBody>
      </p:sp>
      <p:sp>
        <p:nvSpPr>
          <p:cNvPr id="207" name="Google Shape;207;p43"/>
          <p:cNvSpPr txBox="1">
            <a:spLocks noGrp="1"/>
          </p:cNvSpPr>
          <p:nvPr>
            <p:ph type="title" idx="2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cxnSp>
        <p:nvCxnSpPr>
          <p:cNvPr id="209" name="Google Shape;209;p43"/>
          <p:cNvCxnSpPr/>
          <p:nvPr/>
        </p:nvCxnSpPr>
        <p:spPr>
          <a:xfrm>
            <a:off x="3610750" y="3253297"/>
            <a:ext cx="0" cy="999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1569421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conveyor dir="l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2AFC5D-694A-48CD-82D2-BB8618E9B4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5280" y="358875"/>
            <a:ext cx="5735700" cy="570975"/>
          </a:xfrm>
        </p:spPr>
        <p:txBody>
          <a:bodyPr/>
          <a:lstStyle/>
          <a:p>
            <a:pPr marL="0" indent="0"/>
            <a:r>
              <a:rPr lang="es-ES" sz="2400" dirty="0" err="1">
                <a:latin typeface="Montserrat ExtraBold" panose="020B0604020202020204" charset="0"/>
              </a:rPr>
              <a:t>Pre-procesado</a:t>
            </a:r>
            <a:r>
              <a:rPr lang="es-ES" sz="2400" dirty="0">
                <a:latin typeface="Montserrat ExtraBold" panose="020B0604020202020204" charset="0"/>
              </a:rPr>
              <a:t> de la imagen</a:t>
            </a:r>
          </a:p>
        </p:txBody>
      </p:sp>
      <p:cxnSp>
        <p:nvCxnSpPr>
          <p:cNvPr id="6" name="Google Shape;172;p39">
            <a:extLst>
              <a:ext uri="{FF2B5EF4-FFF2-40B4-BE49-F238E27FC236}">
                <a16:creationId xmlns:a16="http://schemas.microsoft.com/office/drawing/2014/main" id="{5359C3F5-9049-43E6-BC5D-6144FE61C1DA}"/>
              </a:ext>
            </a:extLst>
          </p:cNvPr>
          <p:cNvCxnSpPr>
            <a:cxnSpLocks/>
          </p:cNvCxnSpPr>
          <p:nvPr/>
        </p:nvCxnSpPr>
        <p:spPr>
          <a:xfrm>
            <a:off x="795280" y="358875"/>
            <a:ext cx="4640046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10" name="Imagen 9">
            <a:extLst>
              <a:ext uri="{FF2B5EF4-FFF2-40B4-BE49-F238E27FC236}">
                <a16:creationId xmlns:a16="http://schemas.microsoft.com/office/drawing/2014/main" id="{97E20839-19AD-41F6-8010-7825E26DB4F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5280" y="1016001"/>
            <a:ext cx="2896844" cy="2178590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0458F686-E93E-4A49-96FD-DDB49A11AD8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35326" y="1396661"/>
            <a:ext cx="1882906" cy="1400262"/>
          </a:xfrm>
          <a:prstGeom prst="rect">
            <a:avLst/>
          </a:prstGeom>
        </p:spPr>
      </p:pic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23B92B40-D0EE-4145-AC59-69F449173C27}"/>
              </a:ext>
            </a:extLst>
          </p:cNvPr>
          <p:cNvCxnSpPr>
            <a:cxnSpLocks/>
            <a:stCxn id="10" idx="3"/>
            <a:endCxn id="12" idx="1"/>
          </p:cNvCxnSpPr>
          <p:nvPr/>
        </p:nvCxnSpPr>
        <p:spPr>
          <a:xfrm flipV="1">
            <a:off x="3692124" y="2096792"/>
            <a:ext cx="1743202" cy="850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6" name="CuadroTexto 15">
            <a:extLst>
              <a:ext uri="{FF2B5EF4-FFF2-40B4-BE49-F238E27FC236}">
                <a16:creationId xmlns:a16="http://schemas.microsoft.com/office/drawing/2014/main" id="{9F817E6A-077A-4AF5-BDE6-87195B3F047F}"/>
              </a:ext>
            </a:extLst>
          </p:cNvPr>
          <p:cNvSpPr txBox="1"/>
          <p:nvPr/>
        </p:nvSpPr>
        <p:spPr>
          <a:xfrm>
            <a:off x="3806349" y="1446017"/>
            <a:ext cx="14901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</a:rPr>
              <a:t>Reducción a 120 columnas</a:t>
            </a:r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70E89445-77B7-4B83-8F12-AA414DD3E64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61046" y="3416959"/>
            <a:ext cx="1890607" cy="1400262"/>
          </a:xfrm>
          <a:prstGeom prst="rect">
            <a:avLst/>
          </a:prstGeom>
        </p:spPr>
      </p:pic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05969267-5277-45F2-A335-6D8D5EB80DF6}"/>
              </a:ext>
            </a:extLst>
          </p:cNvPr>
          <p:cNvCxnSpPr>
            <a:stCxn id="12" idx="2"/>
            <a:endCxn id="18" idx="0"/>
          </p:cNvCxnSpPr>
          <p:nvPr/>
        </p:nvCxnSpPr>
        <p:spPr>
          <a:xfrm flipH="1">
            <a:off x="3806350" y="2796923"/>
            <a:ext cx="2570429" cy="62003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3" name="CuadroTexto 22">
            <a:extLst>
              <a:ext uri="{FF2B5EF4-FFF2-40B4-BE49-F238E27FC236}">
                <a16:creationId xmlns:a16="http://schemas.microsoft.com/office/drawing/2014/main" id="{11BEA667-E2F8-44A4-AB92-D7C9584A2A1D}"/>
              </a:ext>
            </a:extLst>
          </p:cNvPr>
          <p:cNvSpPr txBox="1"/>
          <p:nvPr/>
        </p:nvSpPr>
        <p:spPr>
          <a:xfrm>
            <a:off x="3945193" y="2619516"/>
            <a:ext cx="14901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</a:rPr>
              <a:t>Imagen de intensidad</a:t>
            </a:r>
          </a:p>
        </p:txBody>
      </p:sp>
      <p:pic>
        <p:nvPicPr>
          <p:cNvPr id="25" name="Imagen 24">
            <a:extLst>
              <a:ext uri="{FF2B5EF4-FFF2-40B4-BE49-F238E27FC236}">
                <a16:creationId xmlns:a16="http://schemas.microsoft.com/office/drawing/2014/main" id="{FB525CB4-7912-466A-A4F8-5A32A820B185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66812" y="3476332"/>
            <a:ext cx="1717777" cy="1281516"/>
          </a:xfrm>
          <a:prstGeom prst="rect">
            <a:avLst/>
          </a:prstGeom>
        </p:spPr>
      </p:pic>
      <p:cxnSp>
        <p:nvCxnSpPr>
          <p:cNvPr id="36" name="Conector recto de flecha 35">
            <a:extLst>
              <a:ext uri="{FF2B5EF4-FFF2-40B4-BE49-F238E27FC236}">
                <a16:creationId xmlns:a16="http://schemas.microsoft.com/office/drawing/2014/main" id="{77D09B0D-9462-43F4-9ABC-FD9E50855F18}"/>
              </a:ext>
            </a:extLst>
          </p:cNvPr>
          <p:cNvCxnSpPr>
            <a:cxnSpLocks/>
            <a:stCxn id="18" idx="3"/>
            <a:endCxn id="25" idx="1"/>
          </p:cNvCxnSpPr>
          <p:nvPr/>
        </p:nvCxnSpPr>
        <p:spPr>
          <a:xfrm>
            <a:off x="4751653" y="4117090"/>
            <a:ext cx="201515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8" name="CuadroTexto 37">
            <a:extLst>
              <a:ext uri="{FF2B5EF4-FFF2-40B4-BE49-F238E27FC236}">
                <a16:creationId xmlns:a16="http://schemas.microsoft.com/office/drawing/2014/main" id="{703DBA8B-7CAA-448E-9BF0-1689ABDB7C67}"/>
              </a:ext>
            </a:extLst>
          </p:cNvPr>
          <p:cNvSpPr txBox="1"/>
          <p:nvPr/>
        </p:nvSpPr>
        <p:spPr>
          <a:xfrm>
            <a:off x="5014165" y="3521884"/>
            <a:ext cx="14901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</a:rPr>
              <a:t>Imagen logarítmica</a:t>
            </a:r>
          </a:p>
        </p:txBody>
      </p:sp>
    </p:spTree>
    <p:extLst>
      <p:ext uri="{BB962C8B-B14F-4D97-AF65-F5344CB8AC3E}">
        <p14:creationId xmlns:p14="http://schemas.microsoft.com/office/powerpoint/2010/main" val="3926595838"/>
      </p:ext>
    </p:extLst>
  </p:cSld>
  <p:clrMapOvr>
    <a:masterClrMapping/>
  </p:clrMapOvr>
  <p:transition spd="slow">
    <p:push dir="u"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3"/>
          <p:cNvSpPr txBox="1">
            <a:spLocks noGrp="1"/>
          </p:cNvSpPr>
          <p:nvPr>
            <p:ph type="title"/>
          </p:nvPr>
        </p:nvSpPr>
        <p:spPr>
          <a:xfrm>
            <a:off x="3762669" y="3787350"/>
            <a:ext cx="5672862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es-ES" sz="3600" dirty="0">
                <a:latin typeface="Montserrat ExtraBold" panose="020B0604020202020204" charset="0"/>
              </a:rPr>
              <a:t>Segmentación horizontal</a:t>
            </a:r>
          </a:p>
        </p:txBody>
      </p:sp>
      <p:sp>
        <p:nvSpPr>
          <p:cNvPr id="207" name="Google Shape;207;p43"/>
          <p:cNvSpPr txBox="1">
            <a:spLocks noGrp="1"/>
          </p:cNvSpPr>
          <p:nvPr>
            <p:ph type="title" idx="2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cxnSp>
        <p:nvCxnSpPr>
          <p:cNvPr id="209" name="Google Shape;209;p43"/>
          <p:cNvCxnSpPr/>
          <p:nvPr/>
        </p:nvCxnSpPr>
        <p:spPr>
          <a:xfrm>
            <a:off x="3610750" y="3253297"/>
            <a:ext cx="0" cy="999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2165980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conveyor dir="l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2AFC5D-694A-48CD-82D2-BB8618E9B4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5280" y="358875"/>
            <a:ext cx="5735700" cy="570975"/>
          </a:xfrm>
        </p:spPr>
        <p:txBody>
          <a:bodyPr/>
          <a:lstStyle/>
          <a:p>
            <a:r>
              <a:rPr lang="es-ES" dirty="0"/>
              <a:t>Detección de zonas de interés</a:t>
            </a:r>
          </a:p>
        </p:txBody>
      </p:sp>
      <p:cxnSp>
        <p:nvCxnSpPr>
          <p:cNvPr id="6" name="Google Shape;172;p39">
            <a:extLst>
              <a:ext uri="{FF2B5EF4-FFF2-40B4-BE49-F238E27FC236}">
                <a16:creationId xmlns:a16="http://schemas.microsoft.com/office/drawing/2014/main" id="{5359C3F5-9049-43E6-BC5D-6144FE61C1DA}"/>
              </a:ext>
            </a:extLst>
          </p:cNvPr>
          <p:cNvCxnSpPr>
            <a:cxnSpLocks/>
          </p:cNvCxnSpPr>
          <p:nvPr/>
        </p:nvCxnSpPr>
        <p:spPr>
          <a:xfrm>
            <a:off x="795280" y="358875"/>
            <a:ext cx="5037109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5" name="Imagen 4">
            <a:extLst>
              <a:ext uri="{FF2B5EF4-FFF2-40B4-BE49-F238E27FC236}">
                <a16:creationId xmlns:a16="http://schemas.microsoft.com/office/drawing/2014/main" id="{FAC72A7E-95A2-4F45-B250-56DF193ADB2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30168" y="1361036"/>
            <a:ext cx="1715928" cy="1281516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3EFAB646-6FC3-476E-8818-0288F775CEC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96057" y="1361036"/>
            <a:ext cx="1717777" cy="1281516"/>
          </a:xfrm>
          <a:prstGeom prst="rect">
            <a:avLst/>
          </a:prstGeom>
        </p:spPr>
      </p:pic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C2C04B59-9EEE-43B8-8516-636D0890F0CF}"/>
              </a:ext>
            </a:extLst>
          </p:cNvPr>
          <p:cNvCxnSpPr>
            <a:stCxn id="17" idx="3"/>
            <a:endCxn id="5" idx="1"/>
          </p:cNvCxnSpPr>
          <p:nvPr/>
        </p:nvCxnSpPr>
        <p:spPr>
          <a:xfrm>
            <a:off x="3313834" y="2001794"/>
            <a:ext cx="251633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0" name="CuadroTexto 19">
            <a:extLst>
              <a:ext uri="{FF2B5EF4-FFF2-40B4-BE49-F238E27FC236}">
                <a16:creationId xmlns:a16="http://schemas.microsoft.com/office/drawing/2014/main" id="{7C0814DE-EC9A-41B6-8FA3-37FDCF461F73}"/>
              </a:ext>
            </a:extLst>
          </p:cNvPr>
          <p:cNvSpPr txBox="1"/>
          <p:nvPr/>
        </p:nvSpPr>
        <p:spPr>
          <a:xfrm>
            <a:off x="3663130" y="1415446"/>
            <a:ext cx="18077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</a:rPr>
              <a:t>Bordes horizontales de </a:t>
            </a:r>
            <a:r>
              <a:rPr lang="es-ES" dirty="0" err="1">
                <a:solidFill>
                  <a:schemeClr val="bg1"/>
                </a:solidFill>
              </a:rPr>
              <a:t>Prewitt</a:t>
            </a:r>
            <a:endParaRPr lang="es-ES" dirty="0">
              <a:solidFill>
                <a:schemeClr val="bg1"/>
              </a:solidFill>
            </a:endParaRP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D8C8BE01-94BA-4C50-974E-4AC72B3D6AC1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55580" y="3237470"/>
            <a:ext cx="2151010" cy="1607273"/>
          </a:xfrm>
          <a:prstGeom prst="rect">
            <a:avLst/>
          </a:prstGeom>
        </p:spPr>
      </p:pic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id="{A5ADBCA9-32BB-4803-B0B6-C93F9D57D80D}"/>
              </a:ext>
            </a:extLst>
          </p:cNvPr>
          <p:cNvCxnSpPr>
            <a:stCxn id="5" idx="2"/>
            <a:endCxn id="11" idx="0"/>
          </p:cNvCxnSpPr>
          <p:nvPr/>
        </p:nvCxnSpPr>
        <p:spPr>
          <a:xfrm flipH="1">
            <a:off x="4631085" y="2642552"/>
            <a:ext cx="2057047" cy="59491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6" name="CuadroTexto 25">
            <a:extLst>
              <a:ext uri="{FF2B5EF4-FFF2-40B4-BE49-F238E27FC236}">
                <a16:creationId xmlns:a16="http://schemas.microsoft.com/office/drawing/2014/main" id="{B8FF3A34-EB11-4812-B3FC-566073E7C2C6}"/>
              </a:ext>
            </a:extLst>
          </p:cNvPr>
          <p:cNvSpPr txBox="1"/>
          <p:nvPr/>
        </p:nvSpPr>
        <p:spPr>
          <a:xfrm>
            <a:off x="3694672" y="2480692"/>
            <a:ext cx="18077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</a:rPr>
              <a:t>Filtro de orden (Percentil 80)</a:t>
            </a:r>
          </a:p>
        </p:txBody>
      </p:sp>
    </p:spTree>
    <p:extLst>
      <p:ext uri="{BB962C8B-B14F-4D97-AF65-F5344CB8AC3E}">
        <p14:creationId xmlns:p14="http://schemas.microsoft.com/office/powerpoint/2010/main" val="3641531149"/>
      </p:ext>
    </p:extLst>
  </p:cSld>
  <p:clrMapOvr>
    <a:masterClrMapping/>
  </p:clrMapOvr>
  <p:transition spd="slow">
    <p:push dir="u"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2AFC5D-694A-48CD-82D2-BB8618E9B4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366" y="358875"/>
            <a:ext cx="6000936" cy="570975"/>
          </a:xfrm>
        </p:spPr>
        <p:txBody>
          <a:bodyPr/>
          <a:lstStyle/>
          <a:p>
            <a:r>
              <a:rPr lang="es-ES" dirty="0"/>
              <a:t>Detección de la filas de la matricula</a:t>
            </a:r>
          </a:p>
        </p:txBody>
      </p:sp>
      <p:cxnSp>
        <p:nvCxnSpPr>
          <p:cNvPr id="6" name="Google Shape;172;p39">
            <a:extLst>
              <a:ext uri="{FF2B5EF4-FFF2-40B4-BE49-F238E27FC236}">
                <a16:creationId xmlns:a16="http://schemas.microsoft.com/office/drawing/2014/main" id="{5359C3F5-9049-43E6-BC5D-6144FE61C1DA}"/>
              </a:ext>
            </a:extLst>
          </p:cNvPr>
          <p:cNvCxnSpPr>
            <a:cxnSpLocks/>
          </p:cNvCxnSpPr>
          <p:nvPr/>
        </p:nvCxnSpPr>
        <p:spPr>
          <a:xfrm>
            <a:off x="313366" y="358875"/>
            <a:ext cx="5892852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12" name="Imagen 11">
            <a:extLst>
              <a:ext uri="{FF2B5EF4-FFF2-40B4-BE49-F238E27FC236}">
                <a16:creationId xmlns:a16="http://schemas.microsoft.com/office/drawing/2014/main" id="{6B523A32-DDA6-4875-B7ED-DAB85425293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92875" y="1228191"/>
            <a:ext cx="5758249" cy="3162875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228BABB5-2538-435A-B732-D81A0F02200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43447" y="1206448"/>
            <a:ext cx="5857103" cy="3206359"/>
          </a:xfrm>
          <a:prstGeom prst="rect">
            <a:avLst/>
          </a:prstGeom>
        </p:spPr>
      </p:pic>
      <p:sp>
        <p:nvSpPr>
          <p:cNvPr id="16" name="Flecha: hacia arriba 15">
            <a:extLst>
              <a:ext uri="{FF2B5EF4-FFF2-40B4-BE49-F238E27FC236}">
                <a16:creationId xmlns:a16="http://schemas.microsoft.com/office/drawing/2014/main" id="{DD246D29-BAF5-481D-AEA6-DEE3D27ABCFA}"/>
              </a:ext>
            </a:extLst>
          </p:cNvPr>
          <p:cNvSpPr/>
          <p:nvPr/>
        </p:nvSpPr>
        <p:spPr>
          <a:xfrm rot="10800000">
            <a:off x="4409506" y="1412081"/>
            <a:ext cx="188686" cy="241300"/>
          </a:xfrm>
          <a:prstGeom prst="upArrow">
            <a:avLst>
              <a:gd name="adj1" fmla="val 50000"/>
              <a:gd name="adj2" fmla="val 5357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" name="Flecha: hacia arriba 20">
            <a:extLst>
              <a:ext uri="{FF2B5EF4-FFF2-40B4-BE49-F238E27FC236}">
                <a16:creationId xmlns:a16="http://schemas.microsoft.com/office/drawing/2014/main" id="{D4921B7B-1FB0-4C60-86F5-55A95D55CDD1}"/>
              </a:ext>
            </a:extLst>
          </p:cNvPr>
          <p:cNvSpPr/>
          <p:nvPr/>
        </p:nvSpPr>
        <p:spPr>
          <a:xfrm rot="10800000">
            <a:off x="2497364" y="2451100"/>
            <a:ext cx="188686" cy="241300"/>
          </a:xfrm>
          <a:prstGeom prst="upArrow">
            <a:avLst>
              <a:gd name="adj1" fmla="val 50000"/>
              <a:gd name="adj2" fmla="val 5357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2" name="Flecha: hacia arriba 21">
            <a:extLst>
              <a:ext uri="{FF2B5EF4-FFF2-40B4-BE49-F238E27FC236}">
                <a16:creationId xmlns:a16="http://schemas.microsoft.com/office/drawing/2014/main" id="{B82084D1-322B-4A18-82AA-9DA2E6E3919D}"/>
              </a:ext>
            </a:extLst>
          </p:cNvPr>
          <p:cNvSpPr/>
          <p:nvPr/>
        </p:nvSpPr>
        <p:spPr>
          <a:xfrm rot="10800000">
            <a:off x="3500664" y="3915309"/>
            <a:ext cx="188686" cy="241300"/>
          </a:xfrm>
          <a:prstGeom prst="upArrow">
            <a:avLst>
              <a:gd name="adj1" fmla="val 50000"/>
              <a:gd name="adj2" fmla="val 53571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5BF29A67-16F6-42BE-8FE7-20D919B6F1B6}"/>
              </a:ext>
            </a:extLst>
          </p:cNvPr>
          <p:cNvSpPr/>
          <p:nvPr/>
        </p:nvSpPr>
        <p:spPr>
          <a:xfrm>
            <a:off x="1763954" y="1320243"/>
            <a:ext cx="468000" cy="3002400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id="{977724E7-6D9D-4703-8C6F-834B236E9774}"/>
              </a:ext>
            </a:extLst>
          </p:cNvPr>
          <p:cNvSpPr/>
          <p:nvPr/>
        </p:nvSpPr>
        <p:spPr>
          <a:xfrm>
            <a:off x="7032550" y="1320243"/>
            <a:ext cx="468000" cy="3002400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24" name="Conector recto 23">
            <a:extLst>
              <a:ext uri="{FF2B5EF4-FFF2-40B4-BE49-F238E27FC236}">
                <a16:creationId xmlns:a16="http://schemas.microsoft.com/office/drawing/2014/main" id="{3DE146A7-88D3-4EBF-860E-9BA126992FD4}"/>
              </a:ext>
            </a:extLst>
          </p:cNvPr>
          <p:cNvCxnSpPr>
            <a:cxnSpLocks/>
            <a:stCxn id="18" idx="1"/>
          </p:cNvCxnSpPr>
          <p:nvPr/>
        </p:nvCxnSpPr>
        <p:spPr>
          <a:xfrm flipV="1">
            <a:off x="1763954" y="2766834"/>
            <a:ext cx="5743750" cy="5460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7" name="CuadroTexto 26">
            <a:extLst>
              <a:ext uri="{FF2B5EF4-FFF2-40B4-BE49-F238E27FC236}">
                <a16:creationId xmlns:a16="http://schemas.microsoft.com/office/drawing/2014/main" id="{00CA0E7F-A7AF-40D2-87F3-778ABEF63FBD}"/>
              </a:ext>
            </a:extLst>
          </p:cNvPr>
          <p:cNvSpPr txBox="1"/>
          <p:nvPr/>
        </p:nvSpPr>
        <p:spPr>
          <a:xfrm>
            <a:off x="0" y="2650511"/>
            <a:ext cx="18077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</a:rPr>
              <a:t>60% del máximo</a:t>
            </a:r>
          </a:p>
        </p:txBody>
      </p:sp>
      <p:pic>
        <p:nvPicPr>
          <p:cNvPr id="28" name="Imagen 27">
            <a:extLst>
              <a:ext uri="{FF2B5EF4-FFF2-40B4-BE49-F238E27FC236}">
                <a16:creationId xmlns:a16="http://schemas.microsoft.com/office/drawing/2014/main" id="{5CB10120-C1E0-4BE1-A191-71A4A1B171E3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77910" y="3232322"/>
            <a:ext cx="2151010" cy="1607273"/>
          </a:xfrm>
          <a:prstGeom prst="rect">
            <a:avLst/>
          </a:prstGeom>
        </p:spPr>
      </p:pic>
      <p:sp>
        <p:nvSpPr>
          <p:cNvPr id="29" name="Rectángulo 28">
            <a:extLst>
              <a:ext uri="{FF2B5EF4-FFF2-40B4-BE49-F238E27FC236}">
                <a16:creationId xmlns:a16="http://schemas.microsoft.com/office/drawing/2014/main" id="{7B48D273-C5AC-4F1C-ADFD-D7D887653376}"/>
              </a:ext>
            </a:extLst>
          </p:cNvPr>
          <p:cNvSpPr/>
          <p:nvPr/>
        </p:nvSpPr>
        <p:spPr>
          <a:xfrm>
            <a:off x="7011375" y="3803650"/>
            <a:ext cx="1565351" cy="352960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0" name="Rectángulo 29">
            <a:extLst>
              <a:ext uri="{FF2B5EF4-FFF2-40B4-BE49-F238E27FC236}">
                <a16:creationId xmlns:a16="http://schemas.microsoft.com/office/drawing/2014/main" id="{9412FDF6-764A-4E75-8E37-76958B2A0241}"/>
              </a:ext>
            </a:extLst>
          </p:cNvPr>
          <p:cNvSpPr/>
          <p:nvPr/>
        </p:nvSpPr>
        <p:spPr>
          <a:xfrm>
            <a:off x="7032549" y="3288311"/>
            <a:ext cx="1565351" cy="352960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32" name="Imagen 31">
            <a:extLst>
              <a:ext uri="{FF2B5EF4-FFF2-40B4-BE49-F238E27FC236}">
                <a16:creationId xmlns:a16="http://schemas.microsoft.com/office/drawing/2014/main" id="{D1D3DB05-6EDE-45C5-BBB4-94A64E2DAAC2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72794" y="1159723"/>
            <a:ext cx="5850796" cy="3289352"/>
          </a:xfrm>
          <a:prstGeom prst="rect">
            <a:avLst/>
          </a:prstGeom>
        </p:spPr>
      </p:pic>
      <p:cxnSp>
        <p:nvCxnSpPr>
          <p:cNvPr id="34" name="Conector recto 33">
            <a:extLst>
              <a:ext uri="{FF2B5EF4-FFF2-40B4-BE49-F238E27FC236}">
                <a16:creationId xmlns:a16="http://schemas.microsoft.com/office/drawing/2014/main" id="{C2483900-6202-45BC-A264-C0CB182E1AD9}"/>
              </a:ext>
            </a:extLst>
          </p:cNvPr>
          <p:cNvCxnSpPr/>
          <p:nvPr/>
        </p:nvCxnSpPr>
        <p:spPr>
          <a:xfrm>
            <a:off x="3954780" y="2293620"/>
            <a:ext cx="106680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5" name="Flecha: hacia arriba 34">
            <a:extLst>
              <a:ext uri="{FF2B5EF4-FFF2-40B4-BE49-F238E27FC236}">
                <a16:creationId xmlns:a16="http://schemas.microsoft.com/office/drawing/2014/main" id="{80452D9E-7397-4819-86B5-35AD7381D27F}"/>
              </a:ext>
            </a:extLst>
          </p:cNvPr>
          <p:cNvSpPr/>
          <p:nvPr/>
        </p:nvSpPr>
        <p:spPr>
          <a:xfrm rot="10800000">
            <a:off x="4030109" y="1696263"/>
            <a:ext cx="287086" cy="517045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6" name="Flecha: hacia arriba 35">
            <a:extLst>
              <a:ext uri="{FF2B5EF4-FFF2-40B4-BE49-F238E27FC236}">
                <a16:creationId xmlns:a16="http://schemas.microsoft.com/office/drawing/2014/main" id="{AD7493AF-3CF1-415D-A4C8-9F82BC2CB14D}"/>
              </a:ext>
            </a:extLst>
          </p:cNvPr>
          <p:cNvSpPr/>
          <p:nvPr/>
        </p:nvSpPr>
        <p:spPr>
          <a:xfrm rot="10800000">
            <a:off x="4635829" y="1696262"/>
            <a:ext cx="287086" cy="517045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38" name="Imagen 37">
            <a:extLst>
              <a:ext uri="{FF2B5EF4-FFF2-40B4-BE49-F238E27FC236}">
                <a16:creationId xmlns:a16="http://schemas.microsoft.com/office/drawing/2014/main" id="{1F0E9CCC-DA8F-43B3-B7B8-CD85FB5B4E9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89238" y="2387326"/>
            <a:ext cx="6817907" cy="1077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87987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9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7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8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  <p:bldP spid="16" grpId="2" animBg="1"/>
      <p:bldP spid="21" grpId="0" animBg="1"/>
      <p:bldP spid="21" grpId="1" animBg="1"/>
      <p:bldP spid="22" grpId="0" animBg="1"/>
      <p:bldP spid="22" grpId="1" animBg="1"/>
      <p:bldP spid="18" grpId="0" animBg="1"/>
      <p:bldP spid="18" grpId="1" animBg="1"/>
      <p:bldP spid="23" grpId="0" animBg="1"/>
      <p:bldP spid="23" grpId="1" animBg="1"/>
      <p:bldP spid="27" grpId="0"/>
      <p:bldP spid="27" grpId="1"/>
      <p:bldP spid="29" grpId="0" animBg="1"/>
      <p:bldP spid="29" grpId="1" animBg="1"/>
      <p:bldP spid="30" grpId="0" animBg="1"/>
      <p:bldP spid="30" grpId="1" animBg="1"/>
      <p:bldP spid="35" grpId="0" animBg="1"/>
      <p:bldP spid="35" grpId="1" animBg="1"/>
      <p:bldP spid="36" grpId="0" animBg="1"/>
      <p:bldP spid="36" grpId="1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3"/>
          <p:cNvSpPr txBox="1">
            <a:spLocks noGrp="1"/>
          </p:cNvSpPr>
          <p:nvPr>
            <p:ph type="title"/>
          </p:nvPr>
        </p:nvSpPr>
        <p:spPr>
          <a:xfrm>
            <a:off x="3762669" y="3787350"/>
            <a:ext cx="5672862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es-ES" sz="3600" dirty="0">
                <a:latin typeface="Montserrat ExtraBold" panose="020B0604020202020204" charset="0"/>
              </a:rPr>
              <a:t>Segmentación vertical </a:t>
            </a:r>
          </a:p>
        </p:txBody>
      </p:sp>
      <p:sp>
        <p:nvSpPr>
          <p:cNvPr id="207" name="Google Shape;207;p43"/>
          <p:cNvSpPr txBox="1">
            <a:spLocks noGrp="1"/>
          </p:cNvSpPr>
          <p:nvPr>
            <p:ph type="title" idx="2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cxnSp>
        <p:nvCxnSpPr>
          <p:cNvPr id="209" name="Google Shape;209;p43"/>
          <p:cNvCxnSpPr/>
          <p:nvPr/>
        </p:nvCxnSpPr>
        <p:spPr>
          <a:xfrm>
            <a:off x="3610750" y="3253297"/>
            <a:ext cx="0" cy="999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2133782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conveyor dir="l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2AFC5D-694A-48CD-82D2-BB8618E9B4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500" y="445025"/>
            <a:ext cx="5735700" cy="570975"/>
          </a:xfrm>
        </p:spPr>
        <p:txBody>
          <a:bodyPr/>
          <a:lstStyle/>
          <a:p>
            <a:r>
              <a:rPr lang="es-ES" dirty="0"/>
              <a:t>Material 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753C3A7-4E2E-47CE-A5B2-DE6CFEB02D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38500" y="1016000"/>
            <a:ext cx="7172100" cy="3039900"/>
          </a:xfrm>
        </p:spPr>
        <p:txBody>
          <a:bodyPr/>
          <a:lstStyle/>
          <a:p>
            <a:pPr marL="540000" lvl="0">
              <a:spcBef>
                <a:spcPts val="600"/>
              </a:spcBef>
              <a:buClr>
                <a:schemeClr val="accent2"/>
              </a:buClr>
              <a:buFont typeface="Wingdings" panose="05000000000000000000" pitchFamily="2" charset="2"/>
              <a:buChar char="Ø"/>
            </a:pPr>
            <a:r>
              <a:rPr lang="es-ES" sz="1800" dirty="0"/>
              <a:t>2 </a:t>
            </a:r>
            <a:r>
              <a:rPr lang="es-ES" sz="1800" dirty="0" err="1"/>
              <a:t>dataset</a:t>
            </a:r>
            <a:r>
              <a:rPr lang="es-ES" sz="1800" dirty="0"/>
              <a:t> de imágenes (4 entrenamiento y 20 test)</a:t>
            </a:r>
            <a:endParaRPr lang="en-US" sz="1800" dirty="0"/>
          </a:p>
          <a:p>
            <a:pPr marL="238375" lvl="0" indent="0">
              <a:spcBef>
                <a:spcPts val="600"/>
              </a:spcBef>
              <a:buClr>
                <a:schemeClr val="accent2"/>
              </a:buClr>
              <a:buNone/>
            </a:pPr>
            <a:endParaRPr lang="en-US" sz="1800" dirty="0"/>
          </a:p>
          <a:p>
            <a:pPr marL="238375" lvl="0" indent="0">
              <a:spcBef>
                <a:spcPts val="600"/>
              </a:spcBef>
              <a:buClr>
                <a:schemeClr val="accent2"/>
              </a:buClr>
              <a:buNone/>
            </a:pPr>
            <a:endParaRPr lang="en-US" sz="1800" dirty="0"/>
          </a:p>
          <a:p>
            <a:pPr marL="238375" lvl="0" indent="0">
              <a:spcBef>
                <a:spcPts val="600"/>
              </a:spcBef>
              <a:buClr>
                <a:schemeClr val="accent2"/>
              </a:buClr>
              <a:buNone/>
            </a:pPr>
            <a:endParaRPr lang="en-US" sz="1800" dirty="0"/>
          </a:p>
          <a:p>
            <a:pPr marL="238375" lvl="0" indent="0">
              <a:spcBef>
                <a:spcPts val="600"/>
              </a:spcBef>
              <a:buClr>
                <a:schemeClr val="accent2"/>
              </a:buClr>
              <a:buNone/>
            </a:pPr>
            <a:endParaRPr lang="en-US" sz="1800" dirty="0"/>
          </a:p>
          <a:p>
            <a:pPr marL="540000" lvl="0">
              <a:spcBef>
                <a:spcPts val="600"/>
              </a:spcBef>
              <a:buClr>
                <a:schemeClr val="accent2"/>
              </a:buClr>
              <a:buFont typeface="Wingdings" panose="05000000000000000000" pitchFamily="2" charset="2"/>
              <a:buChar char="Ø"/>
            </a:pPr>
            <a:r>
              <a:rPr lang="en-US" sz="1800" dirty="0"/>
              <a:t>Conjunto de </a:t>
            </a:r>
            <a:r>
              <a:rPr lang="es-ES" sz="1800" dirty="0"/>
              <a:t>plantillas con los caracteres en el formato que se usa en las matriculas. </a:t>
            </a:r>
            <a:endParaRPr lang="es-ES" dirty="0"/>
          </a:p>
        </p:txBody>
      </p:sp>
      <p:pic>
        <p:nvPicPr>
          <p:cNvPr id="9" name="Imagen 8" descr="Logotipo&#10;&#10;Descripción generada automáticamente">
            <a:extLst>
              <a:ext uri="{FF2B5EF4-FFF2-40B4-BE49-F238E27FC236}">
                <a16:creationId xmlns:a16="http://schemas.microsoft.com/office/drawing/2014/main" id="{37E6D511-CB89-4ADA-9F8F-778417C1106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26747" y="3505892"/>
            <a:ext cx="6490506" cy="1369444"/>
          </a:xfrm>
          <a:prstGeom prst="rect">
            <a:avLst/>
          </a:prstGeom>
        </p:spPr>
      </p:pic>
      <p:pic>
        <p:nvPicPr>
          <p:cNvPr id="6" name="Imagen 5" descr="Texto&#10;&#10;Descripción generada automáticamente">
            <a:extLst>
              <a:ext uri="{FF2B5EF4-FFF2-40B4-BE49-F238E27FC236}">
                <a16:creationId xmlns:a16="http://schemas.microsoft.com/office/drawing/2014/main" id="{3688A4F3-885A-496D-8FB9-96201AC4837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15791" y="1542394"/>
            <a:ext cx="6217517" cy="996397"/>
          </a:xfrm>
          <a:prstGeom prst="rect">
            <a:avLst/>
          </a:prstGeom>
        </p:spPr>
      </p:pic>
      <p:cxnSp>
        <p:nvCxnSpPr>
          <p:cNvPr id="7" name="Google Shape;172;p39">
            <a:extLst>
              <a:ext uri="{FF2B5EF4-FFF2-40B4-BE49-F238E27FC236}">
                <a16:creationId xmlns:a16="http://schemas.microsoft.com/office/drawing/2014/main" id="{6C1BE239-6992-4B8A-8460-68A0354B81C1}"/>
              </a:ext>
            </a:extLst>
          </p:cNvPr>
          <p:cNvCxnSpPr>
            <a:cxnSpLocks/>
          </p:cNvCxnSpPr>
          <p:nvPr/>
        </p:nvCxnSpPr>
        <p:spPr>
          <a:xfrm>
            <a:off x="1026200" y="414022"/>
            <a:ext cx="1333178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10" name="CuadroTexto 9">
            <a:extLst>
              <a:ext uri="{FF2B5EF4-FFF2-40B4-BE49-F238E27FC236}">
                <a16:creationId xmlns:a16="http://schemas.microsoft.com/office/drawing/2014/main" id="{2F4BA827-8CC3-4018-BFD3-BD85E57A32DB}"/>
              </a:ext>
            </a:extLst>
          </p:cNvPr>
          <p:cNvSpPr txBox="1"/>
          <p:nvPr/>
        </p:nvSpPr>
        <p:spPr>
          <a:xfrm>
            <a:off x="6535496" y="2560676"/>
            <a:ext cx="1490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(training_01)</a:t>
            </a:r>
          </a:p>
        </p:txBody>
      </p:sp>
    </p:spTree>
    <p:extLst>
      <p:ext uri="{BB962C8B-B14F-4D97-AF65-F5344CB8AC3E}">
        <p14:creationId xmlns:p14="http://schemas.microsoft.com/office/powerpoint/2010/main" val="2025109180"/>
      </p:ext>
    </p:extLst>
  </p:cSld>
  <p:clrMapOvr>
    <a:masterClrMapping/>
  </p:clrMapOvr>
  <p:transition spd="slow">
    <p:push dir="u"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2AFC5D-694A-48CD-82D2-BB8618E9B4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5280" y="358875"/>
            <a:ext cx="5735700" cy="570975"/>
          </a:xfrm>
        </p:spPr>
        <p:txBody>
          <a:bodyPr/>
          <a:lstStyle/>
          <a:p>
            <a:r>
              <a:rPr lang="es-ES" dirty="0"/>
              <a:t>Detección de zonas de interés</a:t>
            </a:r>
          </a:p>
        </p:txBody>
      </p:sp>
      <p:cxnSp>
        <p:nvCxnSpPr>
          <p:cNvPr id="6" name="Google Shape;172;p39">
            <a:extLst>
              <a:ext uri="{FF2B5EF4-FFF2-40B4-BE49-F238E27FC236}">
                <a16:creationId xmlns:a16="http://schemas.microsoft.com/office/drawing/2014/main" id="{5359C3F5-9049-43E6-BC5D-6144FE61C1DA}"/>
              </a:ext>
            </a:extLst>
          </p:cNvPr>
          <p:cNvCxnSpPr>
            <a:cxnSpLocks/>
          </p:cNvCxnSpPr>
          <p:nvPr/>
        </p:nvCxnSpPr>
        <p:spPr>
          <a:xfrm>
            <a:off x="795280" y="358875"/>
            <a:ext cx="5037109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C2C04B59-9EEE-43B8-8516-636D0890F0CF}"/>
              </a:ext>
            </a:extLst>
          </p:cNvPr>
          <p:cNvCxnSpPr>
            <a:cxnSpLocks/>
          </p:cNvCxnSpPr>
          <p:nvPr/>
        </p:nvCxnSpPr>
        <p:spPr>
          <a:xfrm>
            <a:off x="2624597" y="1705271"/>
            <a:ext cx="251633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0" name="CuadroTexto 19">
            <a:extLst>
              <a:ext uri="{FF2B5EF4-FFF2-40B4-BE49-F238E27FC236}">
                <a16:creationId xmlns:a16="http://schemas.microsoft.com/office/drawing/2014/main" id="{7C0814DE-EC9A-41B6-8FA3-37FDCF461F73}"/>
              </a:ext>
            </a:extLst>
          </p:cNvPr>
          <p:cNvSpPr txBox="1"/>
          <p:nvPr/>
        </p:nvSpPr>
        <p:spPr>
          <a:xfrm>
            <a:off x="2978890" y="1324535"/>
            <a:ext cx="18077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</a:rPr>
              <a:t>Recortar las filas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2E2903DA-A86E-4FED-BB66-95D6EF2DC03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4515" y="982449"/>
            <a:ext cx="1950082" cy="1445644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B82C8311-B678-40FA-9F37-E2804442D79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27348" y="1483429"/>
            <a:ext cx="2784113" cy="443683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DA17D352-B59B-4E4D-B579-861CDF9C72B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19300" y="3714183"/>
            <a:ext cx="3997128" cy="635305"/>
          </a:xfrm>
          <a:prstGeom prst="rect">
            <a:avLst/>
          </a:prstGeom>
        </p:spPr>
      </p:pic>
      <p:cxnSp>
        <p:nvCxnSpPr>
          <p:cNvPr id="18" name="Conector recto de flecha 17">
            <a:extLst>
              <a:ext uri="{FF2B5EF4-FFF2-40B4-BE49-F238E27FC236}">
                <a16:creationId xmlns:a16="http://schemas.microsoft.com/office/drawing/2014/main" id="{0A34C950-D86F-408B-8604-190B8D8CD6BE}"/>
              </a:ext>
            </a:extLst>
          </p:cNvPr>
          <p:cNvCxnSpPr>
            <a:stCxn id="12" idx="2"/>
            <a:endCxn id="14" idx="0"/>
          </p:cNvCxnSpPr>
          <p:nvPr/>
        </p:nvCxnSpPr>
        <p:spPr>
          <a:xfrm flipH="1">
            <a:off x="4017864" y="1927112"/>
            <a:ext cx="2501541" cy="178707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1" name="CuadroTexto 20">
            <a:extLst>
              <a:ext uri="{FF2B5EF4-FFF2-40B4-BE49-F238E27FC236}">
                <a16:creationId xmlns:a16="http://schemas.microsoft.com/office/drawing/2014/main" id="{4B330E26-F913-4AC1-8C30-99A342EA95AF}"/>
              </a:ext>
            </a:extLst>
          </p:cNvPr>
          <p:cNvSpPr txBox="1"/>
          <p:nvPr/>
        </p:nvSpPr>
        <p:spPr>
          <a:xfrm>
            <a:off x="2978890" y="2571750"/>
            <a:ext cx="180774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</a:rPr>
              <a:t>Apertura morfológica con vecindad vertical</a:t>
            </a:r>
          </a:p>
        </p:txBody>
      </p:sp>
    </p:spTree>
    <p:extLst>
      <p:ext uri="{BB962C8B-B14F-4D97-AF65-F5344CB8AC3E}">
        <p14:creationId xmlns:p14="http://schemas.microsoft.com/office/powerpoint/2010/main" val="2590869378"/>
      </p:ext>
    </p:extLst>
  </p:cSld>
  <p:clrMapOvr>
    <a:masterClrMapping/>
  </p:clrMapOvr>
  <p:transition spd="slow">
    <p:push dir="u"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2AFC5D-694A-48CD-82D2-BB8618E9B4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420" y="358875"/>
            <a:ext cx="6603740" cy="570975"/>
          </a:xfrm>
        </p:spPr>
        <p:txBody>
          <a:bodyPr/>
          <a:lstStyle/>
          <a:p>
            <a:r>
              <a:rPr lang="es-ES" dirty="0"/>
              <a:t>Detección de columnas de la matricula</a:t>
            </a:r>
          </a:p>
        </p:txBody>
      </p:sp>
      <p:cxnSp>
        <p:nvCxnSpPr>
          <p:cNvPr id="6" name="Google Shape;172;p39">
            <a:extLst>
              <a:ext uri="{FF2B5EF4-FFF2-40B4-BE49-F238E27FC236}">
                <a16:creationId xmlns:a16="http://schemas.microsoft.com/office/drawing/2014/main" id="{5359C3F5-9049-43E6-BC5D-6144FE61C1DA}"/>
              </a:ext>
            </a:extLst>
          </p:cNvPr>
          <p:cNvCxnSpPr>
            <a:cxnSpLocks/>
          </p:cNvCxnSpPr>
          <p:nvPr/>
        </p:nvCxnSpPr>
        <p:spPr>
          <a:xfrm>
            <a:off x="391420" y="358875"/>
            <a:ext cx="642848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5" name="Imagen 4">
            <a:extLst>
              <a:ext uri="{FF2B5EF4-FFF2-40B4-BE49-F238E27FC236}">
                <a16:creationId xmlns:a16="http://schemas.microsoft.com/office/drawing/2014/main" id="{7FEF48B2-D2B3-4290-BE75-A09016A6831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4930" y="1184084"/>
            <a:ext cx="6454140" cy="3530398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392C2A62-3DFB-4DB1-8E89-252139459B0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4930" y="1184083"/>
            <a:ext cx="6454140" cy="3534611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3A94B30A-84AF-45DF-9D96-B6F02D12151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5340" y="1747561"/>
            <a:ext cx="3756660" cy="1995341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BA43C576-BDB5-4271-B8D8-AAA03EF91C9D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16830" y="1718692"/>
            <a:ext cx="3756660" cy="2050880"/>
          </a:xfrm>
          <a:prstGeom prst="rect">
            <a:avLst/>
          </a:prstGeom>
        </p:spPr>
      </p:pic>
      <p:sp>
        <p:nvSpPr>
          <p:cNvPr id="22" name="Marcador de texto 2">
            <a:extLst>
              <a:ext uri="{FF2B5EF4-FFF2-40B4-BE49-F238E27FC236}">
                <a16:creationId xmlns:a16="http://schemas.microsoft.com/office/drawing/2014/main" id="{CF3EF8BF-DD21-4C9B-B8B7-81294327B9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65320" y="2361935"/>
            <a:ext cx="3477640" cy="2198678"/>
          </a:xfrm>
        </p:spPr>
        <p:txBody>
          <a:bodyPr/>
          <a:lstStyle/>
          <a:p>
            <a:pPr marL="238375" lvl="0" indent="0">
              <a:spcBef>
                <a:spcPts val="600"/>
              </a:spcBef>
              <a:buClr>
                <a:schemeClr val="accent2"/>
              </a:buClr>
              <a:buNone/>
            </a:pPr>
            <a:r>
              <a:rPr lang="en-US" sz="1800" dirty="0"/>
              <a:t>&amp;</a:t>
            </a:r>
          </a:p>
          <a:p>
            <a:pPr marL="238375" lvl="0" indent="0">
              <a:spcBef>
                <a:spcPts val="600"/>
              </a:spcBef>
              <a:buClr>
                <a:schemeClr val="accent2"/>
              </a:buClr>
              <a:buNone/>
            </a:pPr>
            <a:endParaRPr lang="en-US" sz="1800" dirty="0"/>
          </a:p>
          <a:p>
            <a:pPr marL="238375" lvl="0" indent="0">
              <a:spcBef>
                <a:spcPts val="600"/>
              </a:spcBef>
              <a:buClr>
                <a:schemeClr val="accent2"/>
              </a:buClr>
              <a:buNone/>
            </a:pPr>
            <a:endParaRPr lang="en-US" sz="1800" dirty="0"/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E1AD1105-27B0-4908-8FC1-693C8D50D301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2538" y="1175934"/>
            <a:ext cx="6705564" cy="3530398"/>
          </a:xfrm>
          <a:prstGeom prst="rect">
            <a:avLst/>
          </a:prstGeom>
        </p:spPr>
      </p:pic>
      <p:sp>
        <p:nvSpPr>
          <p:cNvPr id="23" name="Flecha: hacia arriba 22">
            <a:extLst>
              <a:ext uri="{FF2B5EF4-FFF2-40B4-BE49-F238E27FC236}">
                <a16:creationId xmlns:a16="http://schemas.microsoft.com/office/drawing/2014/main" id="{9E116240-76E7-49C7-BF0A-32B936EF324E}"/>
              </a:ext>
            </a:extLst>
          </p:cNvPr>
          <p:cNvSpPr/>
          <p:nvPr/>
        </p:nvSpPr>
        <p:spPr>
          <a:xfrm rot="10800000">
            <a:off x="1569720" y="2318724"/>
            <a:ext cx="289560" cy="39624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4" name="Flecha: hacia arriba 23">
            <a:extLst>
              <a:ext uri="{FF2B5EF4-FFF2-40B4-BE49-F238E27FC236}">
                <a16:creationId xmlns:a16="http://schemas.microsoft.com/office/drawing/2014/main" id="{0D52FCA9-8A3D-40FB-B8BE-9BDD56082EF8}"/>
              </a:ext>
            </a:extLst>
          </p:cNvPr>
          <p:cNvSpPr/>
          <p:nvPr/>
        </p:nvSpPr>
        <p:spPr>
          <a:xfrm rot="10800000">
            <a:off x="7170420" y="1051073"/>
            <a:ext cx="289560" cy="39624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6" name="Imagen 25">
            <a:extLst>
              <a:ext uri="{FF2B5EF4-FFF2-40B4-BE49-F238E27FC236}">
                <a16:creationId xmlns:a16="http://schemas.microsoft.com/office/drawing/2014/main" id="{FF155DC9-8028-4452-8498-4DE3ABF5F79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96446" y="2111181"/>
            <a:ext cx="4951108" cy="921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2241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build="p"/>
      <p:bldP spid="22" grpId="1" build="p"/>
      <p:bldP spid="23" grpId="0" animBg="1"/>
      <p:bldP spid="23" grpId="1" animBg="1"/>
      <p:bldP spid="24" grpId="0" animBg="1"/>
      <p:bldP spid="24" grpId="1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3"/>
          <p:cNvSpPr txBox="1">
            <a:spLocks noGrp="1"/>
          </p:cNvSpPr>
          <p:nvPr>
            <p:ph type="title"/>
          </p:nvPr>
        </p:nvSpPr>
        <p:spPr>
          <a:xfrm>
            <a:off x="3762669" y="3787350"/>
            <a:ext cx="5672862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es-ES" sz="3600" dirty="0">
                <a:latin typeface="Montserrat ExtraBold" panose="020B0604020202020204" charset="0"/>
              </a:rPr>
              <a:t>Obtención de la imagen segmentada</a:t>
            </a:r>
          </a:p>
        </p:txBody>
      </p:sp>
      <p:sp>
        <p:nvSpPr>
          <p:cNvPr id="207" name="Google Shape;207;p43"/>
          <p:cNvSpPr txBox="1">
            <a:spLocks noGrp="1"/>
          </p:cNvSpPr>
          <p:nvPr>
            <p:ph type="title" idx="2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cxnSp>
        <p:nvCxnSpPr>
          <p:cNvPr id="209" name="Google Shape;209;p43"/>
          <p:cNvCxnSpPr/>
          <p:nvPr/>
        </p:nvCxnSpPr>
        <p:spPr>
          <a:xfrm>
            <a:off x="3610750" y="3253297"/>
            <a:ext cx="0" cy="999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3337535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conveyor dir="l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2AFC5D-694A-48CD-82D2-BB8618E9B4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5280" y="358875"/>
            <a:ext cx="5735700" cy="570975"/>
          </a:xfrm>
        </p:spPr>
        <p:txBody>
          <a:bodyPr/>
          <a:lstStyle/>
          <a:p>
            <a:r>
              <a:rPr lang="es-ES" dirty="0"/>
              <a:t>Imagen segmentada</a:t>
            </a:r>
          </a:p>
        </p:txBody>
      </p:sp>
      <p:cxnSp>
        <p:nvCxnSpPr>
          <p:cNvPr id="6" name="Google Shape;172;p39">
            <a:extLst>
              <a:ext uri="{FF2B5EF4-FFF2-40B4-BE49-F238E27FC236}">
                <a16:creationId xmlns:a16="http://schemas.microsoft.com/office/drawing/2014/main" id="{5359C3F5-9049-43E6-BC5D-6144FE61C1DA}"/>
              </a:ext>
            </a:extLst>
          </p:cNvPr>
          <p:cNvCxnSpPr>
            <a:cxnSpLocks/>
          </p:cNvCxnSpPr>
          <p:nvPr/>
        </p:nvCxnSpPr>
        <p:spPr>
          <a:xfrm>
            <a:off x="795280" y="358875"/>
            <a:ext cx="343382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4" name="Imagen 3">
            <a:extLst>
              <a:ext uri="{FF2B5EF4-FFF2-40B4-BE49-F238E27FC236}">
                <a16:creationId xmlns:a16="http://schemas.microsoft.com/office/drawing/2014/main" id="{FD225AB6-FC8A-48E7-A741-207CAFBE582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5281" y="1152053"/>
            <a:ext cx="3014720" cy="2252956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D31CF548-405A-4694-B518-C821083676A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77540" y="3739099"/>
            <a:ext cx="5509260" cy="976642"/>
          </a:xfrm>
          <a:prstGeom prst="rect">
            <a:avLst/>
          </a:prstGeom>
        </p:spPr>
      </p:pic>
      <p:cxnSp>
        <p:nvCxnSpPr>
          <p:cNvPr id="16" name="Conector recto de flecha 15">
            <a:extLst>
              <a:ext uri="{FF2B5EF4-FFF2-40B4-BE49-F238E27FC236}">
                <a16:creationId xmlns:a16="http://schemas.microsoft.com/office/drawing/2014/main" id="{DE2A1DD3-5758-4134-840E-FFEA583059EB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2253049" y="2523305"/>
            <a:ext cx="3679121" cy="121579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9" name="CuadroTexto 18">
            <a:extLst>
              <a:ext uri="{FF2B5EF4-FFF2-40B4-BE49-F238E27FC236}">
                <a16:creationId xmlns:a16="http://schemas.microsoft.com/office/drawing/2014/main" id="{02ED190A-230F-4811-B1AC-1968CA4E991D}"/>
              </a:ext>
            </a:extLst>
          </p:cNvPr>
          <p:cNvSpPr txBox="1"/>
          <p:nvPr/>
        </p:nvSpPr>
        <p:spPr>
          <a:xfrm>
            <a:off x="4229100" y="2680762"/>
            <a:ext cx="18077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</a:rPr>
              <a:t>Segmentación y </a:t>
            </a:r>
            <a:r>
              <a:rPr lang="es-ES" dirty="0" err="1">
                <a:solidFill>
                  <a:schemeClr val="bg1"/>
                </a:solidFill>
              </a:rPr>
              <a:t>reescalada</a:t>
            </a:r>
            <a:endParaRPr lang="es-E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0677205"/>
      </p:ext>
    </p:extLst>
  </p:cSld>
  <p:clrMapOvr>
    <a:masterClrMapping/>
  </p:clrMapOvr>
  <p:transition spd="slow">
    <p:push dir="u"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EB4F18-B8F5-4E63-8B1C-73FBEFA2C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Rendimiento</a:t>
            </a:r>
          </a:p>
        </p:txBody>
      </p:sp>
      <p:cxnSp>
        <p:nvCxnSpPr>
          <p:cNvPr id="4" name="Google Shape;172;p39">
            <a:extLst>
              <a:ext uri="{FF2B5EF4-FFF2-40B4-BE49-F238E27FC236}">
                <a16:creationId xmlns:a16="http://schemas.microsoft.com/office/drawing/2014/main" id="{DD398C4E-F0F7-4ED4-B0DD-1B666DE74A18}"/>
              </a:ext>
            </a:extLst>
          </p:cNvPr>
          <p:cNvCxnSpPr>
            <a:cxnSpLocks/>
          </p:cNvCxnSpPr>
          <p:nvPr/>
        </p:nvCxnSpPr>
        <p:spPr>
          <a:xfrm>
            <a:off x="1039120" y="358875"/>
            <a:ext cx="211556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7" name="Imagen 6">
            <a:extLst>
              <a:ext uri="{FF2B5EF4-FFF2-40B4-BE49-F238E27FC236}">
                <a16:creationId xmlns:a16="http://schemas.microsoft.com/office/drawing/2014/main" id="{E9A03738-CCCF-45D3-9C08-26B05C5AE58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16330" y="1815025"/>
            <a:ext cx="5661859" cy="3067929"/>
          </a:xfrm>
          <a:prstGeom prst="rect">
            <a:avLst/>
          </a:prstGeom>
        </p:spPr>
      </p:pic>
      <p:sp>
        <p:nvSpPr>
          <p:cNvPr id="8" name="Marcador de texto 2">
            <a:extLst>
              <a:ext uri="{FF2B5EF4-FFF2-40B4-BE49-F238E27FC236}">
                <a16:creationId xmlns:a16="http://schemas.microsoft.com/office/drawing/2014/main" id="{6A00CD9A-612F-49A7-B56F-05E0CA2F65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38500" y="1191300"/>
            <a:ext cx="4946400" cy="958776"/>
          </a:xfrm>
        </p:spPr>
        <p:txBody>
          <a:bodyPr/>
          <a:lstStyle/>
          <a:p>
            <a:pPr marL="155575" indent="0">
              <a:buNone/>
            </a:pPr>
            <a:r>
              <a:rPr lang="es-ES" dirty="0"/>
              <a:t>Rendimiento de un 94,44%. Fallando en la imagen 18.</a:t>
            </a:r>
          </a:p>
        </p:txBody>
      </p:sp>
    </p:spTree>
    <p:extLst>
      <p:ext uri="{BB962C8B-B14F-4D97-AF65-F5344CB8AC3E}">
        <p14:creationId xmlns:p14="http://schemas.microsoft.com/office/powerpoint/2010/main" val="3067519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23061E-4314-4348-9064-70A3ADF596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500" y="445025"/>
            <a:ext cx="3052732" cy="568229"/>
          </a:xfrm>
        </p:spPr>
        <p:txBody>
          <a:bodyPr/>
          <a:lstStyle/>
          <a:p>
            <a:r>
              <a:rPr lang="es-ES" dirty="0"/>
              <a:t>Posibles mejoras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CE8A415-2480-47B1-A1BE-1864D0055C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38500" y="1191300"/>
            <a:ext cx="4946400" cy="958776"/>
          </a:xfrm>
        </p:spPr>
        <p:txBody>
          <a:bodyPr/>
          <a:lstStyle/>
          <a:p>
            <a:r>
              <a:rPr lang="es-ES" dirty="0"/>
              <a:t>Usar técnicas basadas en el aprendizaje (CNN).</a:t>
            </a:r>
          </a:p>
        </p:txBody>
      </p:sp>
      <p:cxnSp>
        <p:nvCxnSpPr>
          <p:cNvPr id="7" name="Google Shape;216;p44">
            <a:extLst>
              <a:ext uri="{FF2B5EF4-FFF2-40B4-BE49-F238E27FC236}">
                <a16:creationId xmlns:a16="http://schemas.microsoft.com/office/drawing/2014/main" id="{F75B51B0-27C3-487D-BDA2-CF002F72568B}"/>
              </a:ext>
            </a:extLst>
          </p:cNvPr>
          <p:cNvCxnSpPr>
            <a:cxnSpLocks/>
          </p:cNvCxnSpPr>
          <p:nvPr/>
        </p:nvCxnSpPr>
        <p:spPr>
          <a:xfrm>
            <a:off x="1026200" y="427418"/>
            <a:ext cx="2754968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2050" name="Picture 2" descr="Overall ALMD-YOLO framework. First, the prepositive CNN model takes a... |  Download Scientific Diagram">
            <a:extLst>
              <a:ext uri="{FF2B5EF4-FFF2-40B4-BE49-F238E27FC236}">
                <a16:creationId xmlns:a16="http://schemas.microsoft.com/office/drawing/2014/main" id="{D6112C17-F83D-4366-A6DA-1948A995A2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14175" y="2150076"/>
            <a:ext cx="6791325" cy="2149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7025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 isInverted="1"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2E3CD1-8386-47F4-8590-7A6D4D0CF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500" y="445025"/>
            <a:ext cx="5287040" cy="515095"/>
          </a:xfrm>
        </p:spPr>
        <p:txBody>
          <a:bodyPr/>
          <a:lstStyle/>
          <a:p>
            <a:r>
              <a:rPr lang="es-ES" dirty="0"/>
              <a:t>Combinación de los sistemas</a:t>
            </a:r>
          </a:p>
        </p:txBody>
      </p:sp>
      <p:cxnSp>
        <p:nvCxnSpPr>
          <p:cNvPr id="4" name="Google Shape;216;p44">
            <a:extLst>
              <a:ext uri="{FF2B5EF4-FFF2-40B4-BE49-F238E27FC236}">
                <a16:creationId xmlns:a16="http://schemas.microsoft.com/office/drawing/2014/main" id="{C37479AF-301B-4A20-AB5D-3501534CB25F}"/>
              </a:ext>
            </a:extLst>
          </p:cNvPr>
          <p:cNvCxnSpPr>
            <a:cxnSpLocks/>
          </p:cNvCxnSpPr>
          <p:nvPr/>
        </p:nvCxnSpPr>
        <p:spPr>
          <a:xfrm>
            <a:off x="1026200" y="427418"/>
            <a:ext cx="471928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7" name="Imagen 6">
            <a:extLst>
              <a:ext uri="{FF2B5EF4-FFF2-40B4-BE49-F238E27FC236}">
                <a16:creationId xmlns:a16="http://schemas.microsoft.com/office/drawing/2014/main" id="{751659FA-79C7-48E8-8287-368FAF5A7A7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40180" y="1300472"/>
            <a:ext cx="6263640" cy="3296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277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1"/>
          <p:cNvSpPr txBox="1">
            <a:spLocks noGrp="1"/>
          </p:cNvSpPr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Fin!</a:t>
            </a:r>
            <a:endParaRPr dirty="0"/>
          </a:p>
        </p:txBody>
      </p:sp>
    </p:spTree>
  </p:cSld>
  <p:clrMapOvr>
    <a:masterClrMapping/>
  </p:clrMapOvr>
  <p:transition spd="med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178;p40">
            <a:extLst>
              <a:ext uri="{FF2B5EF4-FFF2-40B4-BE49-F238E27FC236}">
                <a16:creationId xmlns:a16="http://schemas.microsoft.com/office/drawing/2014/main" id="{E7A17DF0-5B76-42F1-8C91-8C1E6D3EA3FD}"/>
              </a:ext>
            </a:extLst>
          </p:cNvPr>
          <p:cNvSpPr txBox="1">
            <a:spLocks/>
          </p:cNvSpPr>
          <p:nvPr/>
        </p:nvSpPr>
        <p:spPr>
          <a:xfrm>
            <a:off x="384483" y="887520"/>
            <a:ext cx="2391816" cy="7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en" sz="2800" dirty="0">
                <a:solidFill>
                  <a:srgbClr val="FFAB40"/>
                </a:solidFill>
                <a:latin typeface="Montserrat ExtraBold" panose="020B0604020202020204" charset="0"/>
              </a:rPr>
              <a:t>01</a:t>
            </a:r>
          </a:p>
        </p:txBody>
      </p:sp>
      <p:sp>
        <p:nvSpPr>
          <p:cNvPr id="74" name="Google Shape;183;p40">
            <a:extLst>
              <a:ext uri="{FF2B5EF4-FFF2-40B4-BE49-F238E27FC236}">
                <a16:creationId xmlns:a16="http://schemas.microsoft.com/office/drawing/2014/main" id="{A162A582-D237-42BA-BEE8-BC765D0E1200}"/>
              </a:ext>
            </a:extLst>
          </p:cNvPr>
          <p:cNvSpPr txBox="1">
            <a:spLocks/>
          </p:cNvSpPr>
          <p:nvPr/>
        </p:nvSpPr>
        <p:spPr>
          <a:xfrm>
            <a:off x="111065" y="1420291"/>
            <a:ext cx="2835965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es-ES" sz="1600" dirty="0">
                <a:latin typeface="Montserrat ExtraBold" panose="020B0604020202020204" charset="0"/>
              </a:rPr>
              <a:t>Análisis del problema</a:t>
            </a:r>
          </a:p>
        </p:txBody>
      </p:sp>
      <p:sp>
        <p:nvSpPr>
          <p:cNvPr id="75" name="Google Shape;184;p40">
            <a:extLst>
              <a:ext uri="{FF2B5EF4-FFF2-40B4-BE49-F238E27FC236}">
                <a16:creationId xmlns:a16="http://schemas.microsoft.com/office/drawing/2014/main" id="{4EC79D94-BE78-4584-A4EF-74713AAE8573}"/>
              </a:ext>
            </a:extLst>
          </p:cNvPr>
          <p:cNvSpPr txBox="1">
            <a:spLocks/>
          </p:cNvSpPr>
          <p:nvPr/>
        </p:nvSpPr>
        <p:spPr>
          <a:xfrm>
            <a:off x="384483" y="1904844"/>
            <a:ext cx="2391816" cy="5740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s-ES" sz="1400" dirty="0">
                <a:latin typeface="Montserrat" panose="00000500000000000000" pitchFamily="50" charset="0"/>
              </a:rPr>
              <a:t>Análisis de las imágenes de entrenamiento</a:t>
            </a:r>
          </a:p>
        </p:txBody>
      </p:sp>
      <p:cxnSp>
        <p:nvCxnSpPr>
          <p:cNvPr id="76" name="Google Shape;187;p40">
            <a:extLst>
              <a:ext uri="{FF2B5EF4-FFF2-40B4-BE49-F238E27FC236}">
                <a16:creationId xmlns:a16="http://schemas.microsoft.com/office/drawing/2014/main" id="{4FA2D78A-5EAC-4377-BD93-BDFE11EC4666}"/>
              </a:ext>
            </a:extLst>
          </p:cNvPr>
          <p:cNvCxnSpPr>
            <a:cxnSpLocks/>
          </p:cNvCxnSpPr>
          <p:nvPr/>
        </p:nvCxnSpPr>
        <p:spPr>
          <a:xfrm>
            <a:off x="1377244" y="1530357"/>
            <a:ext cx="406572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85" name="Google Shape;178;p40">
            <a:extLst>
              <a:ext uri="{FF2B5EF4-FFF2-40B4-BE49-F238E27FC236}">
                <a16:creationId xmlns:a16="http://schemas.microsoft.com/office/drawing/2014/main" id="{CA1558CB-4B38-4C5E-8BC2-C9F201630B20}"/>
              </a:ext>
            </a:extLst>
          </p:cNvPr>
          <p:cNvSpPr txBox="1">
            <a:spLocks/>
          </p:cNvSpPr>
          <p:nvPr/>
        </p:nvSpPr>
        <p:spPr>
          <a:xfrm>
            <a:off x="1938490" y="2669329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en" sz="2800" dirty="0">
                <a:solidFill>
                  <a:srgbClr val="FFAB40"/>
                </a:solidFill>
                <a:latin typeface="Montserrat ExtraBold" panose="020B0604020202020204" charset="0"/>
              </a:rPr>
              <a:t>02</a:t>
            </a:r>
          </a:p>
        </p:txBody>
      </p:sp>
      <p:sp>
        <p:nvSpPr>
          <p:cNvPr id="86" name="Google Shape;183;p40">
            <a:extLst>
              <a:ext uri="{FF2B5EF4-FFF2-40B4-BE49-F238E27FC236}">
                <a16:creationId xmlns:a16="http://schemas.microsoft.com/office/drawing/2014/main" id="{3D69757E-F39F-404E-AFF5-7C7F0DB4473C}"/>
              </a:ext>
            </a:extLst>
          </p:cNvPr>
          <p:cNvSpPr txBox="1">
            <a:spLocks/>
          </p:cNvSpPr>
          <p:nvPr/>
        </p:nvSpPr>
        <p:spPr>
          <a:xfrm>
            <a:off x="1554007" y="3474456"/>
            <a:ext cx="2835965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es-ES" sz="1600" dirty="0">
                <a:latin typeface="Montserrat ExtraBold" panose="020B0604020202020204" charset="0"/>
              </a:rPr>
              <a:t>Pre-procesamiento de la imagen</a:t>
            </a:r>
          </a:p>
        </p:txBody>
      </p:sp>
      <p:sp>
        <p:nvSpPr>
          <p:cNvPr id="87" name="Google Shape;184;p40">
            <a:extLst>
              <a:ext uri="{FF2B5EF4-FFF2-40B4-BE49-F238E27FC236}">
                <a16:creationId xmlns:a16="http://schemas.microsoft.com/office/drawing/2014/main" id="{1DD84A5B-16DF-4791-99BB-7F584AB0D8E5}"/>
              </a:ext>
            </a:extLst>
          </p:cNvPr>
          <p:cNvSpPr txBox="1">
            <a:spLocks/>
          </p:cNvSpPr>
          <p:nvPr/>
        </p:nvSpPr>
        <p:spPr>
          <a:xfrm>
            <a:off x="1771632" y="3844830"/>
            <a:ext cx="2451483" cy="778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s-ES" sz="1600" dirty="0">
                <a:latin typeface="Montserrat" panose="00000500000000000000" pitchFamily="50" charset="0"/>
              </a:rPr>
              <a:t>Ajustes en la imagen para la segmentación</a:t>
            </a:r>
          </a:p>
        </p:txBody>
      </p:sp>
      <p:cxnSp>
        <p:nvCxnSpPr>
          <p:cNvPr id="88" name="Google Shape;187;p40">
            <a:extLst>
              <a:ext uri="{FF2B5EF4-FFF2-40B4-BE49-F238E27FC236}">
                <a16:creationId xmlns:a16="http://schemas.microsoft.com/office/drawing/2014/main" id="{5FB2C7CC-9056-4765-9701-C2B6725C256A}"/>
              </a:ext>
            </a:extLst>
          </p:cNvPr>
          <p:cNvCxnSpPr>
            <a:cxnSpLocks/>
          </p:cNvCxnSpPr>
          <p:nvPr/>
        </p:nvCxnSpPr>
        <p:spPr>
          <a:xfrm>
            <a:off x="2776299" y="3317164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89" name="Google Shape;178;p40">
            <a:extLst>
              <a:ext uri="{FF2B5EF4-FFF2-40B4-BE49-F238E27FC236}">
                <a16:creationId xmlns:a16="http://schemas.microsoft.com/office/drawing/2014/main" id="{155EEA44-005D-490C-87E0-5FF1ABC9F5BD}"/>
              </a:ext>
            </a:extLst>
          </p:cNvPr>
          <p:cNvSpPr txBox="1">
            <a:spLocks/>
          </p:cNvSpPr>
          <p:nvPr/>
        </p:nvSpPr>
        <p:spPr>
          <a:xfrm>
            <a:off x="3596178" y="88752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en" sz="2800" dirty="0">
                <a:solidFill>
                  <a:srgbClr val="FFAB40"/>
                </a:solidFill>
                <a:latin typeface="Montserrat ExtraBold" panose="020B0604020202020204" charset="0"/>
              </a:rPr>
              <a:t>03</a:t>
            </a:r>
          </a:p>
        </p:txBody>
      </p:sp>
      <p:sp>
        <p:nvSpPr>
          <p:cNvPr id="90" name="Google Shape;183;p40">
            <a:extLst>
              <a:ext uri="{FF2B5EF4-FFF2-40B4-BE49-F238E27FC236}">
                <a16:creationId xmlns:a16="http://schemas.microsoft.com/office/drawing/2014/main" id="{8AF2BFB2-A152-42A2-82FB-9970CC66F03B}"/>
              </a:ext>
            </a:extLst>
          </p:cNvPr>
          <p:cNvSpPr txBox="1">
            <a:spLocks/>
          </p:cNvSpPr>
          <p:nvPr/>
        </p:nvSpPr>
        <p:spPr>
          <a:xfrm>
            <a:off x="3220448" y="1414261"/>
            <a:ext cx="2835965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es-ES" sz="1600" dirty="0">
                <a:latin typeface="Montserrat ExtraBold" panose="020B0604020202020204" charset="0"/>
              </a:rPr>
              <a:t>Segmentación </a:t>
            </a:r>
          </a:p>
        </p:txBody>
      </p:sp>
      <p:sp>
        <p:nvSpPr>
          <p:cNvPr id="91" name="Google Shape;184;p40">
            <a:extLst>
              <a:ext uri="{FF2B5EF4-FFF2-40B4-BE49-F238E27FC236}">
                <a16:creationId xmlns:a16="http://schemas.microsoft.com/office/drawing/2014/main" id="{02E4E56A-DED4-413F-8CF6-82A35DBB9408}"/>
              </a:ext>
            </a:extLst>
          </p:cNvPr>
          <p:cNvSpPr txBox="1">
            <a:spLocks/>
          </p:cNvSpPr>
          <p:nvPr/>
        </p:nvSpPr>
        <p:spPr>
          <a:xfrm>
            <a:off x="3269871" y="1904072"/>
            <a:ext cx="2631541" cy="778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s-ES" sz="1600" dirty="0">
                <a:latin typeface="Montserrat" panose="00000500000000000000" pitchFamily="50" charset="0"/>
              </a:rPr>
              <a:t>Análisis de las imágenes de entrenamiento</a:t>
            </a:r>
          </a:p>
        </p:txBody>
      </p:sp>
      <p:cxnSp>
        <p:nvCxnSpPr>
          <p:cNvPr id="92" name="Google Shape;187;p40">
            <a:extLst>
              <a:ext uri="{FF2B5EF4-FFF2-40B4-BE49-F238E27FC236}">
                <a16:creationId xmlns:a16="http://schemas.microsoft.com/office/drawing/2014/main" id="{A558D573-5764-4358-AF50-ADE337A7EED8}"/>
              </a:ext>
            </a:extLst>
          </p:cNvPr>
          <p:cNvCxnSpPr>
            <a:cxnSpLocks/>
          </p:cNvCxnSpPr>
          <p:nvPr/>
        </p:nvCxnSpPr>
        <p:spPr>
          <a:xfrm>
            <a:off x="4412644" y="1535355"/>
            <a:ext cx="459618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93" name="Google Shape;178;p40">
            <a:extLst>
              <a:ext uri="{FF2B5EF4-FFF2-40B4-BE49-F238E27FC236}">
                <a16:creationId xmlns:a16="http://schemas.microsoft.com/office/drawing/2014/main" id="{EFB6ADED-89CC-4B39-9912-43BDFA300FA3}"/>
              </a:ext>
            </a:extLst>
          </p:cNvPr>
          <p:cNvSpPr txBox="1">
            <a:spLocks/>
          </p:cNvSpPr>
          <p:nvPr/>
        </p:nvSpPr>
        <p:spPr>
          <a:xfrm>
            <a:off x="5215747" y="2669329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en" sz="2800" dirty="0">
                <a:solidFill>
                  <a:srgbClr val="FFAB40"/>
                </a:solidFill>
                <a:latin typeface="Montserrat ExtraBold" panose="020B0604020202020204" charset="0"/>
              </a:rPr>
              <a:t>04</a:t>
            </a:r>
          </a:p>
        </p:txBody>
      </p:sp>
      <p:sp>
        <p:nvSpPr>
          <p:cNvPr id="94" name="Google Shape;183;p40">
            <a:extLst>
              <a:ext uri="{FF2B5EF4-FFF2-40B4-BE49-F238E27FC236}">
                <a16:creationId xmlns:a16="http://schemas.microsoft.com/office/drawing/2014/main" id="{FA9D67C8-089C-4C4D-94B1-10BC2111B568}"/>
              </a:ext>
            </a:extLst>
          </p:cNvPr>
          <p:cNvSpPr txBox="1">
            <a:spLocks/>
          </p:cNvSpPr>
          <p:nvPr/>
        </p:nvSpPr>
        <p:spPr>
          <a:xfrm>
            <a:off x="4853221" y="3435950"/>
            <a:ext cx="2835965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es-ES" sz="1600" dirty="0">
                <a:latin typeface="Montserrat ExtraBold" panose="020B0604020202020204" charset="0"/>
              </a:rPr>
              <a:t>Post-procesamiento de la segmentación</a:t>
            </a:r>
          </a:p>
        </p:txBody>
      </p:sp>
      <p:sp>
        <p:nvSpPr>
          <p:cNvPr id="95" name="Google Shape;184;p40">
            <a:extLst>
              <a:ext uri="{FF2B5EF4-FFF2-40B4-BE49-F238E27FC236}">
                <a16:creationId xmlns:a16="http://schemas.microsoft.com/office/drawing/2014/main" id="{76CAB2CF-F6BC-4DE7-835C-CB635C6912AF}"/>
              </a:ext>
            </a:extLst>
          </p:cNvPr>
          <p:cNvSpPr txBox="1">
            <a:spLocks/>
          </p:cNvSpPr>
          <p:nvPr/>
        </p:nvSpPr>
        <p:spPr>
          <a:xfrm>
            <a:off x="5202106" y="3872660"/>
            <a:ext cx="2067000" cy="778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s-ES" sz="1600" dirty="0">
                <a:latin typeface="Montserrat" panose="00000500000000000000" pitchFamily="50" charset="0"/>
              </a:rPr>
              <a:t>Ajustes de la segmentación</a:t>
            </a:r>
          </a:p>
        </p:txBody>
      </p:sp>
      <p:cxnSp>
        <p:nvCxnSpPr>
          <p:cNvPr id="96" name="Google Shape;187;p40">
            <a:extLst>
              <a:ext uri="{FF2B5EF4-FFF2-40B4-BE49-F238E27FC236}">
                <a16:creationId xmlns:a16="http://schemas.microsoft.com/office/drawing/2014/main" id="{B4073499-9AFA-4217-9128-7F230390881B}"/>
              </a:ext>
            </a:extLst>
          </p:cNvPr>
          <p:cNvCxnSpPr>
            <a:cxnSpLocks/>
          </p:cNvCxnSpPr>
          <p:nvPr/>
        </p:nvCxnSpPr>
        <p:spPr>
          <a:xfrm>
            <a:off x="6047467" y="3317164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98" name="Google Shape;183;p40">
            <a:extLst>
              <a:ext uri="{FF2B5EF4-FFF2-40B4-BE49-F238E27FC236}">
                <a16:creationId xmlns:a16="http://schemas.microsoft.com/office/drawing/2014/main" id="{01401DAF-2EE2-430E-B0C5-C153C9136821}"/>
              </a:ext>
            </a:extLst>
          </p:cNvPr>
          <p:cNvSpPr txBox="1">
            <a:spLocks/>
          </p:cNvSpPr>
          <p:nvPr/>
        </p:nvSpPr>
        <p:spPr>
          <a:xfrm>
            <a:off x="6307097" y="1418564"/>
            <a:ext cx="2835965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es-ES" sz="1600" dirty="0">
                <a:latin typeface="Montserrat ExtraBold" panose="020B0604020202020204" charset="0"/>
              </a:rPr>
              <a:t>Reconocimiento </a:t>
            </a:r>
          </a:p>
        </p:txBody>
      </p:sp>
      <p:sp>
        <p:nvSpPr>
          <p:cNvPr id="99" name="Google Shape;184;p40">
            <a:extLst>
              <a:ext uri="{FF2B5EF4-FFF2-40B4-BE49-F238E27FC236}">
                <a16:creationId xmlns:a16="http://schemas.microsoft.com/office/drawing/2014/main" id="{E676E7B2-1768-45BA-8C3D-318D4B720F47}"/>
              </a:ext>
            </a:extLst>
          </p:cNvPr>
          <p:cNvSpPr txBox="1">
            <a:spLocks/>
          </p:cNvSpPr>
          <p:nvPr/>
        </p:nvSpPr>
        <p:spPr>
          <a:xfrm>
            <a:off x="6692516" y="1911329"/>
            <a:ext cx="2067000" cy="778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s-ES" sz="1600" dirty="0">
                <a:latin typeface="Montserrat" panose="00000500000000000000" pitchFamily="50" charset="0"/>
              </a:rPr>
              <a:t>Reconocimiento de caracteres</a:t>
            </a:r>
          </a:p>
        </p:txBody>
      </p:sp>
      <p:sp>
        <p:nvSpPr>
          <p:cNvPr id="130" name="Google Shape;170;p39">
            <a:extLst>
              <a:ext uri="{FF2B5EF4-FFF2-40B4-BE49-F238E27FC236}">
                <a16:creationId xmlns:a16="http://schemas.microsoft.com/office/drawing/2014/main" id="{6A960F21-7CAD-4300-AAF4-D1C7566BB27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19834" y="272844"/>
            <a:ext cx="4237192" cy="54387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rgbClr val="FFAB40"/>
                </a:solidFill>
              </a:rPr>
              <a:t>Fases de Desarrollo</a:t>
            </a:r>
            <a:r>
              <a:rPr lang="es-ES" dirty="0">
                <a:solidFill>
                  <a:srgbClr val="FFAB40"/>
                </a:solidFill>
              </a:rPr>
              <a:t> </a:t>
            </a:r>
            <a:endParaRPr dirty="0">
              <a:solidFill>
                <a:srgbClr val="FFAB40"/>
              </a:solidFill>
            </a:endParaRPr>
          </a:p>
        </p:txBody>
      </p:sp>
      <p:cxnSp>
        <p:nvCxnSpPr>
          <p:cNvPr id="131" name="Google Shape;172;p39">
            <a:extLst>
              <a:ext uri="{FF2B5EF4-FFF2-40B4-BE49-F238E27FC236}">
                <a16:creationId xmlns:a16="http://schemas.microsoft.com/office/drawing/2014/main" id="{F71A9D53-73DF-47A2-B889-A53DEA24E85D}"/>
              </a:ext>
            </a:extLst>
          </p:cNvPr>
          <p:cNvCxnSpPr>
            <a:cxnSpLocks/>
          </p:cNvCxnSpPr>
          <p:nvPr/>
        </p:nvCxnSpPr>
        <p:spPr>
          <a:xfrm>
            <a:off x="2619022" y="272844"/>
            <a:ext cx="3688075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138" name="Google Shape;178;p40">
            <a:extLst>
              <a:ext uri="{FF2B5EF4-FFF2-40B4-BE49-F238E27FC236}">
                <a16:creationId xmlns:a16="http://schemas.microsoft.com/office/drawing/2014/main" id="{6EDDF5DD-2A08-4529-A992-EAAB92187044}"/>
              </a:ext>
            </a:extLst>
          </p:cNvPr>
          <p:cNvSpPr txBox="1">
            <a:spLocks/>
          </p:cNvSpPr>
          <p:nvPr/>
        </p:nvSpPr>
        <p:spPr>
          <a:xfrm>
            <a:off x="6655686" y="882522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en" sz="2800" dirty="0">
                <a:solidFill>
                  <a:srgbClr val="FFAB40"/>
                </a:solidFill>
                <a:latin typeface="Montserrat ExtraBold" panose="020B0604020202020204" charset="0"/>
              </a:rPr>
              <a:t>05</a:t>
            </a:r>
          </a:p>
        </p:txBody>
      </p:sp>
      <p:cxnSp>
        <p:nvCxnSpPr>
          <p:cNvPr id="139" name="Google Shape;187;p40">
            <a:extLst>
              <a:ext uri="{FF2B5EF4-FFF2-40B4-BE49-F238E27FC236}">
                <a16:creationId xmlns:a16="http://schemas.microsoft.com/office/drawing/2014/main" id="{52D9005B-23DC-4E67-83D9-97BAFA230562}"/>
              </a:ext>
            </a:extLst>
          </p:cNvPr>
          <p:cNvCxnSpPr>
            <a:cxnSpLocks/>
          </p:cNvCxnSpPr>
          <p:nvPr/>
        </p:nvCxnSpPr>
        <p:spPr>
          <a:xfrm>
            <a:off x="7472152" y="1530357"/>
            <a:ext cx="459618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305166376"/>
      </p:ext>
    </p:extLst>
  </p:cSld>
  <p:clrMapOvr>
    <a:masterClrMapping/>
  </p:clrMapOvr>
  <p:transition spd="slow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3"/>
          <p:cNvSpPr txBox="1">
            <a:spLocks noGrp="1"/>
          </p:cNvSpPr>
          <p:nvPr>
            <p:ph type="title"/>
          </p:nvPr>
        </p:nvSpPr>
        <p:spPr>
          <a:xfrm>
            <a:off x="3762669" y="3787350"/>
            <a:ext cx="5672862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Análisis del </a:t>
            </a:r>
            <a:br>
              <a:rPr lang="es-ES" dirty="0"/>
            </a:br>
            <a:r>
              <a:rPr lang="es-ES" dirty="0"/>
              <a:t>problema</a:t>
            </a:r>
            <a:endParaRPr dirty="0"/>
          </a:p>
        </p:txBody>
      </p:sp>
      <p:sp>
        <p:nvSpPr>
          <p:cNvPr id="207" name="Google Shape;207;p43"/>
          <p:cNvSpPr txBox="1">
            <a:spLocks noGrp="1"/>
          </p:cNvSpPr>
          <p:nvPr>
            <p:ph type="title" idx="2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 dirty="0"/>
          </a:p>
        </p:txBody>
      </p:sp>
      <p:cxnSp>
        <p:nvCxnSpPr>
          <p:cNvPr id="209" name="Google Shape;209;p43"/>
          <p:cNvCxnSpPr/>
          <p:nvPr/>
        </p:nvCxnSpPr>
        <p:spPr>
          <a:xfrm>
            <a:off x="3610750" y="3253297"/>
            <a:ext cx="0" cy="999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conveyor dir="l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4"/>
          <p:cNvSpPr txBox="1">
            <a:spLocks noGrp="1"/>
          </p:cNvSpPr>
          <p:nvPr>
            <p:ph type="title"/>
          </p:nvPr>
        </p:nvSpPr>
        <p:spPr>
          <a:xfrm>
            <a:off x="938499" y="445024"/>
            <a:ext cx="5502057" cy="52235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s-ES" dirty="0"/>
              <a:t>Características de las imágenes:</a:t>
            </a:r>
          </a:p>
        </p:txBody>
      </p:sp>
      <p:sp>
        <p:nvSpPr>
          <p:cNvPr id="215" name="Google Shape;215;p44"/>
          <p:cNvSpPr txBox="1">
            <a:spLocks noGrp="1"/>
          </p:cNvSpPr>
          <p:nvPr>
            <p:ph type="body" idx="1"/>
          </p:nvPr>
        </p:nvSpPr>
        <p:spPr>
          <a:xfrm>
            <a:off x="938499" y="998384"/>
            <a:ext cx="6430833" cy="26393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60000" lvl="0">
              <a:spcBef>
                <a:spcPts val="600"/>
              </a:spcBef>
              <a:buClr>
                <a:schemeClr val="accent2"/>
              </a:buClr>
              <a:buFont typeface="Wingdings" panose="05000000000000000000" pitchFamily="2" charset="2"/>
              <a:buChar char="Ø"/>
            </a:pPr>
            <a:r>
              <a:rPr lang="es-ES" sz="1800" dirty="0"/>
              <a:t>Formato RGB de tamaño variable.</a:t>
            </a:r>
          </a:p>
          <a:p>
            <a:pPr marL="360000" lvl="0">
              <a:spcBef>
                <a:spcPts val="600"/>
              </a:spcBef>
              <a:buClr>
                <a:schemeClr val="accent2"/>
              </a:buClr>
              <a:buFont typeface="Wingdings" panose="05000000000000000000" pitchFamily="2" charset="2"/>
              <a:buChar char="Ø"/>
            </a:pPr>
            <a:r>
              <a:rPr lang="es-ES" sz="1800" dirty="0"/>
              <a:t>Las zonas de interés son oscuras y relativamente grande situados en el centro.</a:t>
            </a:r>
          </a:p>
          <a:p>
            <a:pPr marL="360000">
              <a:spcBef>
                <a:spcPts val="600"/>
              </a:spcBef>
              <a:buClr>
                <a:schemeClr val="accent2"/>
              </a:buClr>
              <a:buFont typeface="Wingdings" panose="05000000000000000000" pitchFamily="2" charset="2"/>
              <a:buChar char="Ø"/>
            </a:pPr>
            <a:r>
              <a:rPr lang="es-ES" sz="1800" dirty="0"/>
              <a:t>Se conoce el número de caracteres de la imagen.</a:t>
            </a:r>
          </a:p>
        </p:txBody>
      </p:sp>
      <p:cxnSp>
        <p:nvCxnSpPr>
          <p:cNvPr id="216" name="Google Shape;216;p44"/>
          <p:cNvCxnSpPr>
            <a:cxnSpLocks/>
          </p:cNvCxnSpPr>
          <p:nvPr/>
        </p:nvCxnSpPr>
        <p:spPr>
          <a:xfrm>
            <a:off x="1026200" y="414022"/>
            <a:ext cx="5233284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3" name="Imagen 2" descr="Texto&#10;&#10;Descripción generada automáticamente">
            <a:extLst>
              <a:ext uri="{FF2B5EF4-FFF2-40B4-BE49-F238E27FC236}">
                <a16:creationId xmlns:a16="http://schemas.microsoft.com/office/drawing/2014/main" id="{5EAC7908-2B28-44BA-9B7C-D3820DDFF19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3241" y="3002041"/>
            <a:ext cx="6217517" cy="996397"/>
          </a:xfrm>
          <a:prstGeom prst="rect">
            <a:avLst/>
          </a:prstGeom>
        </p:spPr>
      </p:pic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098BA0CC-2FB9-4539-8837-88BE970E0387}"/>
              </a:ext>
            </a:extLst>
          </p:cNvPr>
          <p:cNvCxnSpPr>
            <a:cxnSpLocks/>
          </p:cNvCxnSpPr>
          <p:nvPr/>
        </p:nvCxnSpPr>
        <p:spPr>
          <a:xfrm flipV="1">
            <a:off x="7434470" y="2674733"/>
            <a:ext cx="311426" cy="393569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uadroTexto 5">
            <a:extLst>
              <a:ext uri="{FF2B5EF4-FFF2-40B4-BE49-F238E27FC236}">
                <a16:creationId xmlns:a16="http://schemas.microsoft.com/office/drawing/2014/main" id="{6590E208-A9E6-4983-808C-1D289CBC7BED}"/>
              </a:ext>
            </a:extLst>
          </p:cNvPr>
          <p:cNvSpPr txBox="1"/>
          <p:nvPr/>
        </p:nvSpPr>
        <p:spPr>
          <a:xfrm>
            <a:off x="7745896" y="1936069"/>
            <a:ext cx="675861" cy="738664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dirty="0"/>
              <a:t>R:51</a:t>
            </a:r>
          </a:p>
          <a:p>
            <a:pPr algn="ctr"/>
            <a:r>
              <a:rPr lang="es-ES" dirty="0"/>
              <a:t>G:51</a:t>
            </a:r>
          </a:p>
          <a:p>
            <a:pPr algn="ctr"/>
            <a:r>
              <a:rPr lang="es-ES" dirty="0"/>
              <a:t>B:53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311D9EB8-E67E-4277-A9BE-7322A6E00567}"/>
              </a:ext>
            </a:extLst>
          </p:cNvPr>
          <p:cNvSpPr txBox="1"/>
          <p:nvPr/>
        </p:nvSpPr>
        <p:spPr>
          <a:xfrm>
            <a:off x="1342607" y="4017969"/>
            <a:ext cx="1490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(training_01)</a:t>
            </a:r>
          </a:p>
        </p:txBody>
      </p:sp>
    </p:spTree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4"/>
          <p:cNvSpPr txBox="1">
            <a:spLocks noGrp="1"/>
          </p:cNvSpPr>
          <p:nvPr>
            <p:ph type="title"/>
          </p:nvPr>
        </p:nvSpPr>
        <p:spPr>
          <a:xfrm>
            <a:off x="938499" y="445024"/>
            <a:ext cx="5064735" cy="52235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s-ES" dirty="0"/>
              <a:t>Problemas a tener en cuenta:</a:t>
            </a:r>
          </a:p>
        </p:txBody>
      </p:sp>
      <p:sp>
        <p:nvSpPr>
          <p:cNvPr id="215" name="Google Shape;215;p44"/>
          <p:cNvSpPr txBox="1">
            <a:spLocks noGrp="1"/>
          </p:cNvSpPr>
          <p:nvPr>
            <p:ph type="body" idx="1"/>
          </p:nvPr>
        </p:nvSpPr>
        <p:spPr>
          <a:xfrm>
            <a:off x="938499" y="998384"/>
            <a:ext cx="6171291" cy="15733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40000" lvl="0">
              <a:spcBef>
                <a:spcPts val="600"/>
              </a:spcBef>
              <a:buClr>
                <a:schemeClr val="accent2"/>
              </a:buClr>
              <a:buFont typeface="Wingdings" panose="05000000000000000000" pitchFamily="2" charset="2"/>
              <a:buChar char="Ø"/>
            </a:pPr>
            <a:r>
              <a:rPr lang="es-ES" sz="1800" dirty="0"/>
              <a:t>Problemas de iluminación.</a:t>
            </a:r>
          </a:p>
          <a:p>
            <a:pPr marL="540000">
              <a:spcBef>
                <a:spcPts val="600"/>
              </a:spcBef>
              <a:buClr>
                <a:schemeClr val="accent2"/>
              </a:buClr>
              <a:buFont typeface="Wingdings" panose="05000000000000000000" pitchFamily="2" charset="2"/>
              <a:buChar char="Ø"/>
            </a:pPr>
            <a:r>
              <a:rPr lang="es-ES" sz="1800" dirty="0"/>
              <a:t>Daños en las zonas de interés.</a:t>
            </a:r>
          </a:p>
          <a:p>
            <a:pPr marL="540000" lvl="0">
              <a:spcBef>
                <a:spcPts val="600"/>
              </a:spcBef>
              <a:buClr>
                <a:schemeClr val="accent2"/>
              </a:buClr>
              <a:buFont typeface="Wingdings" panose="05000000000000000000" pitchFamily="2" charset="2"/>
              <a:buChar char="Ø"/>
            </a:pPr>
            <a:r>
              <a:rPr lang="es-ES" sz="1800" dirty="0"/>
              <a:t>Excesivo ruido en las imagen.</a:t>
            </a:r>
          </a:p>
          <a:p>
            <a:pPr marL="540000" lvl="0">
              <a:spcBef>
                <a:spcPts val="600"/>
              </a:spcBef>
              <a:buClr>
                <a:schemeClr val="accent2"/>
              </a:buClr>
              <a:buFont typeface="Wingdings" panose="05000000000000000000" pitchFamily="2" charset="2"/>
              <a:buChar char="Ø"/>
            </a:pPr>
            <a:r>
              <a:rPr lang="es-ES" sz="1800" dirty="0"/>
              <a:t>Bordes de la matricula</a:t>
            </a:r>
          </a:p>
        </p:txBody>
      </p:sp>
      <p:cxnSp>
        <p:nvCxnSpPr>
          <p:cNvPr id="216" name="Google Shape;216;p44"/>
          <p:cNvCxnSpPr>
            <a:cxnSpLocks/>
          </p:cNvCxnSpPr>
          <p:nvPr/>
        </p:nvCxnSpPr>
        <p:spPr>
          <a:xfrm>
            <a:off x="1026200" y="414022"/>
            <a:ext cx="4809335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4" name="Imagen 3" descr="Imagen que contiene Icono&#10;&#10;Descripción generada automáticamente">
            <a:extLst>
              <a:ext uri="{FF2B5EF4-FFF2-40B4-BE49-F238E27FC236}">
                <a16:creationId xmlns:a16="http://schemas.microsoft.com/office/drawing/2014/main" id="{3A944E64-127E-46EE-9672-28054F2F10C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8499" y="2674525"/>
            <a:ext cx="4390784" cy="870832"/>
          </a:xfrm>
          <a:prstGeom prst="rect">
            <a:avLst/>
          </a:prstGeom>
        </p:spPr>
      </p:pic>
      <p:pic>
        <p:nvPicPr>
          <p:cNvPr id="8" name="Imagen 7" descr="Imagen que contiene exterior, vajilla, muebles, alimentos&#10;&#10;Descripción generada automáticamente">
            <a:extLst>
              <a:ext uri="{FF2B5EF4-FFF2-40B4-BE49-F238E27FC236}">
                <a16:creationId xmlns:a16="http://schemas.microsoft.com/office/drawing/2014/main" id="{81F6FB77-BEA0-4FBD-BAF3-BF51491E7DC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21844" y="3955088"/>
            <a:ext cx="4744682" cy="870831"/>
          </a:xfrm>
          <a:prstGeom prst="rect">
            <a:avLst/>
          </a:prstGeom>
        </p:spPr>
      </p:pic>
      <p:pic>
        <p:nvPicPr>
          <p:cNvPr id="12" name="Imagen 11" descr="Imagen que contiene Icono&#10;&#10;Descripción generada automáticamente">
            <a:extLst>
              <a:ext uri="{FF2B5EF4-FFF2-40B4-BE49-F238E27FC236}">
                <a16:creationId xmlns:a16="http://schemas.microsoft.com/office/drawing/2014/main" id="{8B136A31-E39C-4D1D-9F7C-2D7381E52AFC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2768" y="4083439"/>
            <a:ext cx="749787" cy="742480"/>
          </a:xfrm>
          <a:prstGeom prst="rect">
            <a:avLst/>
          </a:prstGeom>
          <a:noFill/>
          <a:ln w="15875">
            <a:solidFill>
              <a:schemeClr val="accent1"/>
            </a:solidFill>
          </a:ln>
        </p:spPr>
      </p:pic>
      <p:sp>
        <p:nvSpPr>
          <p:cNvPr id="13" name="Rectángulo 12">
            <a:extLst>
              <a:ext uri="{FF2B5EF4-FFF2-40B4-BE49-F238E27FC236}">
                <a16:creationId xmlns:a16="http://schemas.microsoft.com/office/drawing/2014/main" id="{4BAD37FB-1CD5-40A2-9DA7-D0F5DDF219A1}"/>
              </a:ext>
            </a:extLst>
          </p:cNvPr>
          <p:cNvSpPr/>
          <p:nvPr/>
        </p:nvSpPr>
        <p:spPr>
          <a:xfrm>
            <a:off x="1359775" y="3328631"/>
            <a:ext cx="190729" cy="165653"/>
          </a:xfrm>
          <a:prstGeom prst="rect">
            <a:avLst/>
          </a:prstGeom>
          <a:noFill/>
          <a:ln w="158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77F28049-FF57-4888-9065-9DBB3D628A06}"/>
              </a:ext>
            </a:extLst>
          </p:cNvPr>
          <p:cNvCxnSpPr>
            <a:cxnSpLocks/>
            <a:stCxn id="13" idx="2"/>
          </p:cNvCxnSpPr>
          <p:nvPr/>
        </p:nvCxnSpPr>
        <p:spPr>
          <a:xfrm flipH="1">
            <a:off x="845362" y="3494284"/>
            <a:ext cx="609778" cy="537672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ángulo 20">
            <a:extLst>
              <a:ext uri="{FF2B5EF4-FFF2-40B4-BE49-F238E27FC236}">
                <a16:creationId xmlns:a16="http://schemas.microsoft.com/office/drawing/2014/main" id="{54AB46CA-F4EF-44BE-935B-74443F2AF020}"/>
              </a:ext>
            </a:extLst>
          </p:cNvPr>
          <p:cNvSpPr/>
          <p:nvPr/>
        </p:nvSpPr>
        <p:spPr>
          <a:xfrm>
            <a:off x="3800904" y="4057924"/>
            <a:ext cx="190729" cy="165653"/>
          </a:xfrm>
          <a:prstGeom prst="rect">
            <a:avLst/>
          </a:prstGeom>
          <a:noFill/>
          <a:ln w="158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F3E933EA-1688-4B4A-866E-34DE4266DEC7}"/>
              </a:ext>
            </a:extLst>
          </p:cNvPr>
          <p:cNvCxnSpPr>
            <a:cxnSpLocks/>
            <a:stCxn id="21" idx="1"/>
            <a:endCxn id="24" idx="3"/>
          </p:cNvCxnSpPr>
          <p:nvPr/>
        </p:nvCxnSpPr>
        <p:spPr>
          <a:xfrm flipH="1">
            <a:off x="2697438" y="4140751"/>
            <a:ext cx="1103466" cy="276129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Imagen 23" descr="Imagen que contiene exterior, vajilla, muebles, alimentos&#10;&#10;Descripción generada automáticamente">
            <a:extLst>
              <a:ext uri="{FF2B5EF4-FFF2-40B4-BE49-F238E27FC236}">
                <a16:creationId xmlns:a16="http://schemas.microsoft.com/office/drawing/2014/main" id="{D4752CFE-F44C-47B6-9CB9-8829A71AA8E7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24649" y="4012205"/>
            <a:ext cx="772789" cy="809349"/>
          </a:xfrm>
          <a:prstGeom prst="rect">
            <a:avLst/>
          </a:prstGeom>
          <a:ln w="15875">
            <a:solidFill>
              <a:schemeClr val="accent1"/>
            </a:solidFill>
          </a:ln>
        </p:spPr>
      </p:pic>
      <p:sp>
        <p:nvSpPr>
          <p:cNvPr id="27" name="Rectángulo 26">
            <a:extLst>
              <a:ext uri="{FF2B5EF4-FFF2-40B4-BE49-F238E27FC236}">
                <a16:creationId xmlns:a16="http://schemas.microsoft.com/office/drawing/2014/main" id="{312F8A53-1A21-48C6-BAB8-DB0994B6006A}"/>
              </a:ext>
            </a:extLst>
          </p:cNvPr>
          <p:cNvSpPr/>
          <p:nvPr/>
        </p:nvSpPr>
        <p:spPr>
          <a:xfrm>
            <a:off x="7575797" y="4307676"/>
            <a:ext cx="190729" cy="165653"/>
          </a:xfrm>
          <a:prstGeom prst="rect">
            <a:avLst/>
          </a:prstGeom>
          <a:noFill/>
          <a:ln w="158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cxnSp>
        <p:nvCxnSpPr>
          <p:cNvPr id="28" name="Conector recto 27">
            <a:extLst>
              <a:ext uri="{FF2B5EF4-FFF2-40B4-BE49-F238E27FC236}">
                <a16:creationId xmlns:a16="http://schemas.microsoft.com/office/drawing/2014/main" id="{B2E0052A-D000-41ED-95CF-8B63F73EF7F9}"/>
              </a:ext>
            </a:extLst>
          </p:cNvPr>
          <p:cNvCxnSpPr>
            <a:cxnSpLocks/>
            <a:stCxn id="27" idx="0"/>
            <a:endCxn id="31" idx="2"/>
          </p:cNvCxnSpPr>
          <p:nvPr/>
        </p:nvCxnSpPr>
        <p:spPr>
          <a:xfrm flipV="1">
            <a:off x="7671162" y="3411458"/>
            <a:ext cx="768799" cy="896218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Imagen 30" descr="Imagen que contiene exterior, vajilla, muebles, alimentos&#10;&#10;Descripción generada automáticamente">
            <a:extLst>
              <a:ext uri="{FF2B5EF4-FFF2-40B4-BE49-F238E27FC236}">
                <a16:creationId xmlns:a16="http://schemas.microsoft.com/office/drawing/2014/main" id="{A35EDD56-6D12-44C0-930F-D5CDBA3B39B6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65067" y="2668978"/>
            <a:ext cx="749787" cy="742480"/>
          </a:xfrm>
          <a:prstGeom prst="rect">
            <a:avLst/>
          </a:prstGeom>
          <a:ln w="15875">
            <a:solidFill>
              <a:schemeClr val="accent1">
                <a:shade val="95000"/>
                <a:satMod val="105000"/>
              </a:schemeClr>
            </a:solidFill>
          </a:ln>
        </p:spPr>
      </p:pic>
      <p:sp>
        <p:nvSpPr>
          <p:cNvPr id="36" name="Rectángulo 35">
            <a:extLst>
              <a:ext uri="{FF2B5EF4-FFF2-40B4-BE49-F238E27FC236}">
                <a16:creationId xmlns:a16="http://schemas.microsoft.com/office/drawing/2014/main" id="{877F037F-7237-431B-9AF9-7FD00FEDE29E}"/>
              </a:ext>
            </a:extLst>
          </p:cNvPr>
          <p:cNvSpPr/>
          <p:nvPr/>
        </p:nvSpPr>
        <p:spPr>
          <a:xfrm>
            <a:off x="7575797" y="4642241"/>
            <a:ext cx="190729" cy="165653"/>
          </a:xfrm>
          <a:prstGeom prst="rect">
            <a:avLst/>
          </a:prstGeom>
          <a:noFill/>
          <a:ln w="158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cxnSp>
        <p:nvCxnSpPr>
          <p:cNvPr id="37" name="Conector recto 36">
            <a:extLst>
              <a:ext uri="{FF2B5EF4-FFF2-40B4-BE49-F238E27FC236}">
                <a16:creationId xmlns:a16="http://schemas.microsoft.com/office/drawing/2014/main" id="{1DC88B9A-200F-490E-9E9A-44BC7D1DDF89}"/>
              </a:ext>
            </a:extLst>
          </p:cNvPr>
          <p:cNvCxnSpPr>
            <a:cxnSpLocks/>
            <a:stCxn id="36" idx="3"/>
          </p:cNvCxnSpPr>
          <p:nvPr/>
        </p:nvCxnSpPr>
        <p:spPr>
          <a:xfrm flipV="1">
            <a:off x="7766526" y="4501628"/>
            <a:ext cx="280842" cy="223440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Imagen 40" descr="Imagen que contiene exterior, vajilla, muebles, alimentos&#10;&#10;Descripción generada automáticamente">
            <a:extLst>
              <a:ext uri="{FF2B5EF4-FFF2-40B4-BE49-F238E27FC236}">
                <a16:creationId xmlns:a16="http://schemas.microsoft.com/office/drawing/2014/main" id="{16EFB86F-E3D1-412E-9E70-54DFABFC279E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53194" y="4122531"/>
            <a:ext cx="773532" cy="764353"/>
          </a:xfrm>
          <a:prstGeom prst="rect">
            <a:avLst/>
          </a:prstGeom>
          <a:ln w="15875">
            <a:solidFill>
              <a:schemeClr val="accent1">
                <a:shade val="95000"/>
                <a:satMod val="105000"/>
              </a:schemeClr>
            </a:solidFill>
          </a:ln>
        </p:spPr>
      </p:pic>
      <p:sp>
        <p:nvSpPr>
          <p:cNvPr id="20" name="CuadroTexto 19">
            <a:extLst>
              <a:ext uri="{FF2B5EF4-FFF2-40B4-BE49-F238E27FC236}">
                <a16:creationId xmlns:a16="http://schemas.microsoft.com/office/drawing/2014/main" id="{B3F239D9-37F3-4B24-8B88-2A948DCF8742}"/>
              </a:ext>
            </a:extLst>
          </p:cNvPr>
          <p:cNvSpPr txBox="1"/>
          <p:nvPr/>
        </p:nvSpPr>
        <p:spPr>
          <a:xfrm>
            <a:off x="4265023" y="3526801"/>
            <a:ext cx="1490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(training_03)</a:t>
            </a: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4963C482-6AE9-4284-B0A6-0B8F0522D240}"/>
              </a:ext>
            </a:extLst>
          </p:cNvPr>
          <p:cNvSpPr txBox="1"/>
          <p:nvPr/>
        </p:nvSpPr>
        <p:spPr>
          <a:xfrm>
            <a:off x="2984106" y="4792540"/>
            <a:ext cx="1490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(training_04)</a:t>
            </a:r>
          </a:p>
        </p:txBody>
      </p:sp>
    </p:spTree>
    <p:extLst>
      <p:ext uri="{BB962C8B-B14F-4D97-AF65-F5344CB8AC3E}">
        <p14:creationId xmlns:p14="http://schemas.microsoft.com/office/powerpoint/2010/main" val="1298608333"/>
      </p:ext>
    </p:extLst>
  </p:cSld>
  <p:clrMapOvr>
    <a:masterClrMapping/>
  </p:clrMapOvr>
  <p:transition spd="slow">
    <p:cover/>
  </p:transition>
</p:sld>
</file>

<file path=ppt/theme/theme1.xml><?xml version="1.0" encoding="utf-8"?>
<a:theme xmlns:a="http://schemas.openxmlformats.org/drawingml/2006/main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3593</TotalTime>
  <Words>982</Words>
  <Application>Microsoft Office PowerPoint</Application>
  <PresentationFormat>Presentación en pantalla (16:9)</PresentationFormat>
  <Paragraphs>229</Paragraphs>
  <Slides>57</Slides>
  <Notes>40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57</vt:i4>
      </vt:variant>
    </vt:vector>
  </HeadingPairs>
  <TitlesOfParts>
    <vt:vector size="64" baseType="lpstr">
      <vt:lpstr>Montserrat ExtraBold</vt:lpstr>
      <vt:lpstr>Cambria Math</vt:lpstr>
      <vt:lpstr>Arial</vt:lpstr>
      <vt:lpstr>Montserrat</vt:lpstr>
      <vt:lpstr>Montserrat ExtraLight</vt:lpstr>
      <vt:lpstr>Wingdings</vt:lpstr>
      <vt:lpstr>Futuristic Background by Slidesgo</vt:lpstr>
      <vt:lpstr>Sistema de reconocimiento  de matrículas</vt:lpstr>
      <vt:lpstr>Partes</vt:lpstr>
      <vt:lpstr>Sistema de reconocimiento de caracteres en matrículas</vt:lpstr>
      <vt:lpstr>Programas </vt:lpstr>
      <vt:lpstr>Material </vt:lpstr>
      <vt:lpstr>Fases de Desarrollo </vt:lpstr>
      <vt:lpstr>Análisis del  problema</vt:lpstr>
      <vt:lpstr>Características de las imágenes:</vt:lpstr>
      <vt:lpstr>Problemas a tener en cuenta:</vt:lpstr>
      <vt:lpstr>Pre-procsamiento de la imagen</vt:lpstr>
      <vt:lpstr>Imagen de intensidad</vt:lpstr>
      <vt:lpstr>Opciones consideradas</vt:lpstr>
      <vt:lpstr>Opciones consideradas</vt:lpstr>
      <vt:lpstr>Opciones desechadas</vt:lpstr>
      <vt:lpstr>Opciones desechadas</vt:lpstr>
      <vt:lpstr>Imagen de intensidad seleccionada</vt:lpstr>
      <vt:lpstr>Suavizado de la imagen</vt:lpstr>
      <vt:lpstr>Segmentación </vt:lpstr>
      <vt:lpstr>Segmentación mediante umbral</vt:lpstr>
      <vt:lpstr>Problema de iluminación</vt:lpstr>
      <vt:lpstr>Umbralización local de la imagen</vt:lpstr>
      <vt:lpstr>Corrección de iluminación</vt:lpstr>
      <vt:lpstr>Test con peor iluminación</vt:lpstr>
      <vt:lpstr>Test con peor iluminación</vt:lpstr>
      <vt:lpstr>Presentación de PowerPoint</vt:lpstr>
      <vt:lpstr>Comparación de resultados</vt:lpstr>
      <vt:lpstr>Post-procesamiento de la segmentación</vt:lpstr>
      <vt:lpstr>Corrección de las zonas de interés</vt:lpstr>
      <vt:lpstr>Eliminación de ruido</vt:lpstr>
      <vt:lpstr>Detección de los N+1 objetos mas grandes</vt:lpstr>
      <vt:lpstr>Reconocimiento </vt:lpstr>
      <vt:lpstr>Correlación bidimensional normalizada</vt:lpstr>
      <vt:lpstr>Matriz de correlación</vt:lpstr>
      <vt:lpstr>Correlación bidimensional normalizada</vt:lpstr>
      <vt:lpstr>Correlación bidimensional normalizada</vt:lpstr>
      <vt:lpstr>Presentación de PowerPoint</vt:lpstr>
      <vt:lpstr>Presentación de PowerPoint</vt:lpstr>
      <vt:lpstr>Test de la aplicación</vt:lpstr>
      <vt:lpstr>Posibles mejoras</vt:lpstr>
      <vt:lpstr>Segmentación de la matrícula</vt:lpstr>
      <vt:lpstr>Programas </vt:lpstr>
      <vt:lpstr>Material </vt:lpstr>
      <vt:lpstr>Fases de Desarrollo </vt:lpstr>
      <vt:lpstr>Pre-procesado de la imagen</vt:lpstr>
      <vt:lpstr>Pre-procesado de la imagen</vt:lpstr>
      <vt:lpstr>Segmentación horizontal</vt:lpstr>
      <vt:lpstr>Detección de zonas de interés</vt:lpstr>
      <vt:lpstr>Detección de la filas de la matricula</vt:lpstr>
      <vt:lpstr>Segmentación vertical </vt:lpstr>
      <vt:lpstr>Detección de zonas de interés</vt:lpstr>
      <vt:lpstr>Detección de columnas de la matricula</vt:lpstr>
      <vt:lpstr>Obtención de la imagen segmentada</vt:lpstr>
      <vt:lpstr>Imagen segmentada</vt:lpstr>
      <vt:lpstr>Rendimiento</vt:lpstr>
      <vt:lpstr>Posibles mejoras</vt:lpstr>
      <vt:lpstr>Combinación de los sistemas</vt:lpstr>
      <vt:lpstr>Fin!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Sistema de reconocimiento  de matrículas</dc:title>
  <cp:lastModifiedBy>Ihar Myshkevich</cp:lastModifiedBy>
  <cp:revision>129</cp:revision>
  <dcterms:modified xsi:type="dcterms:W3CDTF">2021-02-02T07:48:31Z</dcterms:modified>
</cp:coreProperties>
</file>